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71" r:id="rId2"/>
    <p:sldId id="322" r:id="rId3"/>
    <p:sldId id="331" r:id="rId4"/>
    <p:sldId id="325" r:id="rId5"/>
    <p:sldId id="329" r:id="rId6"/>
    <p:sldId id="319" r:id="rId7"/>
    <p:sldId id="330" r:id="rId8"/>
    <p:sldId id="326" r:id="rId9"/>
    <p:sldId id="327" r:id="rId10"/>
    <p:sldId id="328" r:id="rId11"/>
    <p:sldId id="30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BFEE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9104" autoAdjust="0"/>
  </p:normalViewPr>
  <p:slideViewPr>
    <p:cSldViewPr>
      <p:cViewPr>
        <p:scale>
          <a:sx n="100" d="100"/>
          <a:sy n="100" d="100"/>
        </p:scale>
        <p:origin x="-642" y="64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68"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2EBDF37-8F55-4F9B-A380-19F599DF1166}" type="datetimeFigureOut">
              <a:rPr lang="en-IN" smtClean="0"/>
              <a:pPr/>
              <a:t>11-03-2015</a:t>
            </a:fld>
            <a:endParaRPr lang="en-IN"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F82776-6CB9-49FC-950A-30E6D7E2B6B3}" type="slidenum">
              <a:rPr lang="en-IN" smtClean="0"/>
              <a:pPr/>
              <a:t>‹#›</a:t>
            </a:fld>
            <a:endParaRPr lang="en-IN" dirty="0"/>
          </a:p>
        </p:txBody>
      </p:sp>
    </p:spTree>
    <p:extLst>
      <p:ext uri="{BB962C8B-B14F-4D97-AF65-F5344CB8AC3E}">
        <p14:creationId xmlns="" xmlns:p14="http://schemas.microsoft.com/office/powerpoint/2010/main" val="7687620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ECBAC1-7789-4357-8BC1-FDFE429D0286}" type="datetimeFigureOut">
              <a:rPr lang="en-IN" smtClean="0"/>
              <a:pPr/>
              <a:t>11-03-2015</a:t>
            </a:fld>
            <a:endParaRPr lang="en-IN"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8DC45B-2D3A-4376-B666-25951CC3BE05}" type="slidenum">
              <a:rPr lang="en-IN" smtClean="0"/>
              <a:pPr/>
              <a:t>‹#›</a:t>
            </a:fld>
            <a:endParaRPr lang="en-IN" dirty="0"/>
          </a:p>
        </p:txBody>
      </p:sp>
    </p:spTree>
    <p:extLst>
      <p:ext uri="{BB962C8B-B14F-4D97-AF65-F5344CB8AC3E}">
        <p14:creationId xmlns="" xmlns:p14="http://schemas.microsoft.com/office/powerpoint/2010/main" val="2803415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hyperlink" Target="http://www.petruslaw.com/" TargetMode="External"/><Relationship Id="rId2" Type="http://schemas.openxmlformats.org/officeDocument/2006/relationships/hyperlink" Target="mailto:paul@petruslaw.com" TargetMode="External"/><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52778" y="2590800"/>
            <a:ext cx="7275513" cy="1676400"/>
          </a:xfrm>
        </p:spPr>
        <p:txBody>
          <a:bodyPr anchor="ctr">
            <a:noAutofit/>
          </a:bodyPr>
          <a:lstStyle>
            <a:lvl1pPr marL="0" indent="0" algn="ctr">
              <a:buNone/>
              <a:defRPr sz="4400" b="1">
                <a:solidFill>
                  <a:srgbClr val="0070C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7" name="TextBox 6"/>
          <p:cNvSpPr txBox="1"/>
          <p:nvPr userDrawn="1"/>
        </p:nvSpPr>
        <p:spPr>
          <a:xfrm>
            <a:off x="6013210" y="5146788"/>
            <a:ext cx="2461691" cy="738664"/>
          </a:xfrm>
          <a:prstGeom prst="rect">
            <a:avLst/>
          </a:prstGeom>
          <a:noFill/>
        </p:spPr>
        <p:txBody>
          <a:bodyPr wrap="square" rtlCol="0">
            <a:spAutoFit/>
          </a:bodyPr>
          <a:lstStyle/>
          <a:p>
            <a:pPr marL="0" algn="ctr" defTabSz="914400" rtl="0" eaLnBrk="1" latinLnBrk="0" hangingPunct="1"/>
            <a:r>
              <a:rPr lang="en-IN" sz="1400" dirty="0" smtClean="0"/>
              <a:t>Phone: </a:t>
            </a:r>
            <a:r>
              <a:rPr lang="en-IN" sz="1400" b="1" dirty="0" smtClean="0"/>
              <a:t>212-564-2440 </a:t>
            </a:r>
            <a:br>
              <a:rPr lang="en-IN" sz="1400" b="1" dirty="0" smtClean="0"/>
            </a:br>
            <a:r>
              <a:rPr lang="en-IN" sz="1400" b="1" dirty="0" smtClean="0">
                <a:hlinkClick r:id="rId2"/>
              </a:rPr>
              <a:t>paul@petruslaw.com</a:t>
            </a:r>
            <a:endParaRPr lang="en-IN" sz="1400" b="1" dirty="0" smtClean="0"/>
          </a:p>
          <a:p>
            <a:pPr marL="0" algn="ctr" defTabSz="914400" rtl="0" eaLnBrk="1" latinLnBrk="0" hangingPunct="1"/>
            <a:r>
              <a:rPr lang="en-IN" sz="1400" b="1" kern="1200" dirty="0" smtClean="0">
                <a:solidFill>
                  <a:srgbClr val="C00000"/>
                </a:solidFill>
                <a:latin typeface="+mn-lt"/>
                <a:ea typeface="+mn-ea"/>
                <a:cs typeface="+mn-cs"/>
                <a:hlinkClick r:id="rId3"/>
              </a:rPr>
              <a:t>www.petruslaw.com</a:t>
            </a:r>
            <a:endParaRPr lang="en-IN" sz="1400" b="1" kern="1200" dirty="0" smtClean="0">
              <a:solidFill>
                <a:srgbClr val="C00000"/>
              </a:solidFill>
              <a:latin typeface="+mn-lt"/>
              <a:ea typeface="+mn-ea"/>
              <a:cs typeface="+mn-cs"/>
            </a:endParaRPr>
          </a:p>
        </p:txBody>
      </p:sp>
      <p:sp>
        <p:nvSpPr>
          <p:cNvPr id="13" name="TextBox 12"/>
          <p:cNvSpPr txBox="1"/>
          <p:nvPr userDrawn="1"/>
        </p:nvSpPr>
        <p:spPr>
          <a:xfrm>
            <a:off x="724930" y="5105400"/>
            <a:ext cx="4799289" cy="747693"/>
          </a:xfrm>
          <a:prstGeom prst="rect">
            <a:avLst/>
          </a:prstGeom>
          <a:noFill/>
        </p:spPr>
        <p:txBody>
          <a:bodyPr wrap="square" rtlCol="0">
            <a:spAutoFit/>
          </a:bodyPr>
          <a:lstStyle/>
          <a:p>
            <a:r>
              <a:rPr lang="en-US" sz="1200" b="1" dirty="0" smtClean="0">
                <a:solidFill>
                  <a:schemeClr val="tx1">
                    <a:lumMod val="65000"/>
                    <a:lumOff val="35000"/>
                  </a:schemeClr>
                </a:solidFill>
              </a:rPr>
              <a:t>Disclaimer:</a:t>
            </a:r>
          </a:p>
          <a:p>
            <a:r>
              <a:rPr lang="en-US" sz="1200" dirty="0" smtClean="0">
                <a:solidFill>
                  <a:schemeClr val="tx1">
                    <a:lumMod val="65000"/>
                    <a:lumOff val="35000"/>
                  </a:schemeClr>
                </a:solidFill>
              </a:rPr>
              <a:t>The tips in this presentation are general in nature.</a:t>
            </a:r>
            <a:r>
              <a:rPr lang="en-US" sz="1200" baseline="0" dirty="0" smtClean="0">
                <a:solidFill>
                  <a:schemeClr val="tx1">
                    <a:lumMod val="65000"/>
                    <a:lumOff val="35000"/>
                  </a:schemeClr>
                </a:solidFill>
              </a:rPr>
              <a:t> Please use your discretion while following them. The author does not guarantee legal validity of the tips contained herein.</a:t>
            </a:r>
            <a:endParaRPr lang="en-IN" sz="1200" dirty="0">
              <a:solidFill>
                <a:schemeClr val="tx1">
                  <a:lumMod val="65000"/>
                  <a:lumOff val="35000"/>
                </a:schemeClr>
              </a:solidFill>
            </a:endParaRPr>
          </a:p>
        </p:txBody>
      </p:sp>
      <p:grpSp>
        <p:nvGrpSpPr>
          <p:cNvPr id="10" name="Group 9"/>
          <p:cNvGrpSpPr/>
          <p:nvPr userDrawn="1"/>
        </p:nvGrpSpPr>
        <p:grpSpPr>
          <a:xfrm>
            <a:off x="722870" y="665546"/>
            <a:ext cx="7735330" cy="858454"/>
            <a:chOff x="0" y="0"/>
            <a:chExt cx="9144000" cy="1042111"/>
          </a:xfrm>
        </p:grpSpPr>
        <p:pic>
          <p:nvPicPr>
            <p:cNvPr id="11" name="Picture 3" descr="C:\Private\Data\Projects\Client Projects\petruslaw\images\bio.jpg"/>
            <p:cNvPicPr>
              <a:picLocks noChangeAspect="1" noChangeArrowheads="1"/>
            </p:cNvPicPr>
            <p:nvPr userDrawn="1"/>
          </p:nvPicPr>
          <p:blipFill>
            <a:blip r:embed="rId4" cstate="print"/>
            <a:srcRect/>
            <a:stretch>
              <a:fillRect/>
            </a:stretch>
          </p:blipFill>
          <p:spPr bwMode="auto">
            <a:xfrm>
              <a:off x="0" y="0"/>
              <a:ext cx="990600" cy="1042111"/>
            </a:xfrm>
            <a:prstGeom prst="rect">
              <a:avLst/>
            </a:prstGeom>
            <a:noFill/>
          </p:spPr>
        </p:pic>
        <p:pic>
          <p:nvPicPr>
            <p:cNvPr id="14" name="Picture 5" descr="Paul D. Petrus"/>
            <p:cNvPicPr>
              <a:picLocks noChangeAspect="1" noChangeArrowheads="1"/>
            </p:cNvPicPr>
            <p:nvPr userDrawn="1"/>
          </p:nvPicPr>
          <p:blipFill>
            <a:blip r:embed="rId5" cstate="print"/>
            <a:srcRect/>
            <a:stretch>
              <a:fillRect/>
            </a:stretch>
          </p:blipFill>
          <p:spPr bwMode="auto">
            <a:xfrm>
              <a:off x="1066800" y="304800"/>
              <a:ext cx="3881879" cy="685800"/>
            </a:xfrm>
            <a:prstGeom prst="rect">
              <a:avLst/>
            </a:prstGeom>
            <a:noFill/>
          </p:spPr>
        </p:pic>
        <p:cxnSp>
          <p:nvCxnSpPr>
            <p:cNvPr id="15" name="Straight Connector 14"/>
            <p:cNvCxnSpPr/>
            <p:nvPr userDrawn="1"/>
          </p:nvCxnSpPr>
          <p:spPr>
            <a:xfrm>
              <a:off x="0" y="1042086"/>
              <a:ext cx="9144000" cy="0"/>
            </a:xfrm>
            <a:prstGeom prst="line">
              <a:avLst/>
            </a:prstGeom>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grpSp>
        <p:nvGrpSpPr>
          <p:cNvPr id="2" name="Group 9"/>
          <p:cNvGrpSpPr/>
          <p:nvPr userDrawn="1"/>
        </p:nvGrpSpPr>
        <p:grpSpPr>
          <a:xfrm>
            <a:off x="722870" y="665546"/>
            <a:ext cx="7735330" cy="858454"/>
            <a:chOff x="0" y="0"/>
            <a:chExt cx="9144000" cy="1042111"/>
          </a:xfrm>
        </p:grpSpPr>
        <p:pic>
          <p:nvPicPr>
            <p:cNvPr id="11" name="Picture 3" descr="C:\Private\Data\Projects\Client Projects\petruslaw\images\bio.jpg"/>
            <p:cNvPicPr>
              <a:picLocks noChangeAspect="1" noChangeArrowheads="1"/>
            </p:cNvPicPr>
            <p:nvPr userDrawn="1"/>
          </p:nvPicPr>
          <p:blipFill>
            <a:blip r:embed="rId2" cstate="print"/>
            <a:srcRect/>
            <a:stretch>
              <a:fillRect/>
            </a:stretch>
          </p:blipFill>
          <p:spPr bwMode="auto">
            <a:xfrm>
              <a:off x="0" y="0"/>
              <a:ext cx="990600" cy="1042111"/>
            </a:xfrm>
            <a:prstGeom prst="rect">
              <a:avLst/>
            </a:prstGeom>
            <a:noFill/>
          </p:spPr>
        </p:pic>
        <p:pic>
          <p:nvPicPr>
            <p:cNvPr id="14" name="Picture 5" descr="Paul D. Petrus"/>
            <p:cNvPicPr>
              <a:picLocks noChangeAspect="1" noChangeArrowheads="1"/>
            </p:cNvPicPr>
            <p:nvPr userDrawn="1"/>
          </p:nvPicPr>
          <p:blipFill>
            <a:blip r:embed="rId3" cstate="print"/>
            <a:srcRect/>
            <a:stretch>
              <a:fillRect/>
            </a:stretch>
          </p:blipFill>
          <p:spPr bwMode="auto">
            <a:xfrm>
              <a:off x="1066800" y="304800"/>
              <a:ext cx="3881879" cy="685800"/>
            </a:xfrm>
            <a:prstGeom prst="rect">
              <a:avLst/>
            </a:prstGeom>
            <a:noFill/>
          </p:spPr>
        </p:pic>
        <p:cxnSp>
          <p:nvCxnSpPr>
            <p:cNvPr id="15" name="Straight Connector 14"/>
            <p:cNvCxnSpPr/>
            <p:nvPr userDrawn="1"/>
          </p:nvCxnSpPr>
          <p:spPr>
            <a:xfrm>
              <a:off x="0" y="1042086"/>
              <a:ext cx="91440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7" name="Text Placeholder 3"/>
          <p:cNvSpPr>
            <a:spLocks noGrp="1"/>
          </p:cNvSpPr>
          <p:nvPr>
            <p:ph type="body" sz="half" idx="2"/>
          </p:nvPr>
        </p:nvSpPr>
        <p:spPr>
          <a:xfrm>
            <a:off x="990600" y="2514600"/>
            <a:ext cx="7162800" cy="3276600"/>
          </a:xfrm>
        </p:spPr>
        <p:txBody>
          <a:bodyPr vert="horz" lIns="91440" tIns="45720" rIns="91440" bIns="45720" rtlCol="0" anchor="ctr">
            <a:noAutofit/>
          </a:bodyPr>
          <a:lstStyle>
            <a:lvl1pPr marL="0" indent="0" algn="l">
              <a:buNone/>
              <a:defRPr lang="en-US" sz="2400" b="1" kern="1200" dirty="0" smtClean="0">
                <a:solidFill>
                  <a:srgbClr val="0070C0"/>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ct val="20000"/>
              </a:spcBef>
              <a:buFont typeface="Arial" pitchFamily="34" charset="0"/>
              <a:buNone/>
            </a:pPr>
            <a:endParaRPr lang="en-US" dirty="0" smtClean="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870" y="1676400"/>
            <a:ext cx="7735330" cy="1066800"/>
          </a:xfrm>
        </p:spPr>
        <p:txBody>
          <a:bodyPr anchor="ctr">
            <a:noAutofit/>
          </a:bodyPr>
          <a:lstStyle>
            <a:lvl1pPr marL="0" indent="0" algn="ctr">
              <a:buNone/>
              <a:defRPr sz="3600" b="1">
                <a:solidFill>
                  <a:srgbClr val="0070C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grpSp>
        <p:nvGrpSpPr>
          <p:cNvPr id="2" name="Group 9"/>
          <p:cNvGrpSpPr/>
          <p:nvPr userDrawn="1"/>
        </p:nvGrpSpPr>
        <p:grpSpPr>
          <a:xfrm>
            <a:off x="722870" y="665546"/>
            <a:ext cx="7735330" cy="858454"/>
            <a:chOff x="0" y="0"/>
            <a:chExt cx="9144000" cy="1042111"/>
          </a:xfrm>
        </p:grpSpPr>
        <p:pic>
          <p:nvPicPr>
            <p:cNvPr id="11" name="Picture 3" descr="C:\Private\Data\Projects\Client Projects\petruslaw\images\bio.jpg"/>
            <p:cNvPicPr>
              <a:picLocks noChangeAspect="1" noChangeArrowheads="1"/>
            </p:cNvPicPr>
            <p:nvPr userDrawn="1"/>
          </p:nvPicPr>
          <p:blipFill>
            <a:blip r:embed="rId2" cstate="print"/>
            <a:srcRect/>
            <a:stretch>
              <a:fillRect/>
            </a:stretch>
          </p:blipFill>
          <p:spPr bwMode="auto">
            <a:xfrm>
              <a:off x="0" y="0"/>
              <a:ext cx="990600" cy="1042111"/>
            </a:xfrm>
            <a:prstGeom prst="rect">
              <a:avLst/>
            </a:prstGeom>
            <a:noFill/>
          </p:spPr>
        </p:pic>
        <p:pic>
          <p:nvPicPr>
            <p:cNvPr id="14" name="Picture 5" descr="Paul D. Petrus"/>
            <p:cNvPicPr>
              <a:picLocks noChangeAspect="1" noChangeArrowheads="1"/>
            </p:cNvPicPr>
            <p:nvPr userDrawn="1"/>
          </p:nvPicPr>
          <p:blipFill>
            <a:blip r:embed="rId3" cstate="print"/>
            <a:srcRect/>
            <a:stretch>
              <a:fillRect/>
            </a:stretch>
          </p:blipFill>
          <p:spPr bwMode="auto">
            <a:xfrm>
              <a:off x="1066800" y="304800"/>
              <a:ext cx="3881879" cy="685800"/>
            </a:xfrm>
            <a:prstGeom prst="rect">
              <a:avLst/>
            </a:prstGeom>
            <a:noFill/>
          </p:spPr>
        </p:pic>
        <p:cxnSp>
          <p:nvCxnSpPr>
            <p:cNvPr id="15" name="Straight Connector 14"/>
            <p:cNvCxnSpPr/>
            <p:nvPr userDrawn="1"/>
          </p:nvCxnSpPr>
          <p:spPr>
            <a:xfrm>
              <a:off x="0" y="1042086"/>
              <a:ext cx="91440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7" name="Text Placeholder 3"/>
          <p:cNvSpPr>
            <a:spLocks noGrp="1"/>
          </p:cNvSpPr>
          <p:nvPr>
            <p:ph type="body" sz="half" idx="2"/>
          </p:nvPr>
        </p:nvSpPr>
        <p:spPr>
          <a:xfrm>
            <a:off x="722870" y="2971800"/>
            <a:ext cx="7735330" cy="3276600"/>
          </a:xfrm>
        </p:spPr>
        <p:txBody>
          <a:bodyPr>
            <a:normAutofit/>
          </a:bodyPr>
          <a:lstStyle>
            <a:lvl1pPr marL="0" indent="0">
              <a:buNone/>
              <a:defRPr sz="240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0448" y="1752600"/>
            <a:ext cx="7697752" cy="990600"/>
          </a:xfrm>
        </p:spPr>
        <p:txBody>
          <a:bodyPr anchor="ctr">
            <a:normAutofit/>
          </a:bodyPr>
          <a:lstStyle>
            <a:lvl1pPr algn="ctr">
              <a:defRPr sz="3600" b="1">
                <a:solidFill>
                  <a:srgbClr val="0070C0"/>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5486400" y="2895600"/>
            <a:ext cx="2895600" cy="3200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722870" y="2895600"/>
            <a:ext cx="4534930" cy="3200400"/>
          </a:xfrm>
        </p:spPr>
        <p:txBody>
          <a:bodyPr>
            <a:normAutofit/>
          </a:bodyPr>
          <a:lstStyle>
            <a:lvl1pPr marL="0" indent="0">
              <a:buNone/>
              <a:defRPr sz="2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grpSp>
        <p:nvGrpSpPr>
          <p:cNvPr id="11" name="Group 10"/>
          <p:cNvGrpSpPr/>
          <p:nvPr userDrawn="1"/>
        </p:nvGrpSpPr>
        <p:grpSpPr>
          <a:xfrm>
            <a:off x="722870" y="665546"/>
            <a:ext cx="7735330" cy="858454"/>
            <a:chOff x="0" y="0"/>
            <a:chExt cx="9144000" cy="1042111"/>
          </a:xfrm>
        </p:grpSpPr>
        <p:pic>
          <p:nvPicPr>
            <p:cNvPr id="12" name="Picture 3" descr="C:\Private\Data\Projects\Client Projects\petruslaw\images\bio.jpg"/>
            <p:cNvPicPr>
              <a:picLocks noChangeAspect="1" noChangeArrowheads="1"/>
            </p:cNvPicPr>
            <p:nvPr userDrawn="1"/>
          </p:nvPicPr>
          <p:blipFill>
            <a:blip r:embed="rId2" cstate="print"/>
            <a:srcRect/>
            <a:stretch>
              <a:fillRect/>
            </a:stretch>
          </p:blipFill>
          <p:spPr bwMode="auto">
            <a:xfrm>
              <a:off x="0" y="0"/>
              <a:ext cx="990600" cy="1042111"/>
            </a:xfrm>
            <a:prstGeom prst="rect">
              <a:avLst/>
            </a:prstGeom>
            <a:noFill/>
          </p:spPr>
        </p:pic>
        <p:pic>
          <p:nvPicPr>
            <p:cNvPr id="16" name="Picture 5" descr="Paul D. Petrus"/>
            <p:cNvPicPr>
              <a:picLocks noChangeAspect="1" noChangeArrowheads="1"/>
            </p:cNvPicPr>
            <p:nvPr userDrawn="1"/>
          </p:nvPicPr>
          <p:blipFill>
            <a:blip r:embed="rId3" cstate="print"/>
            <a:srcRect/>
            <a:stretch>
              <a:fillRect/>
            </a:stretch>
          </p:blipFill>
          <p:spPr bwMode="auto">
            <a:xfrm>
              <a:off x="1066800" y="304800"/>
              <a:ext cx="3881879" cy="685800"/>
            </a:xfrm>
            <a:prstGeom prst="rect">
              <a:avLst/>
            </a:prstGeom>
            <a:noFill/>
          </p:spPr>
        </p:pic>
        <p:cxnSp>
          <p:nvCxnSpPr>
            <p:cNvPr id="17" name="Straight Connector 16"/>
            <p:cNvCxnSpPr/>
            <p:nvPr userDrawn="1"/>
          </p:nvCxnSpPr>
          <p:spPr>
            <a:xfrm>
              <a:off x="0" y="1042086"/>
              <a:ext cx="9144000" cy="0"/>
            </a:xfrm>
            <a:prstGeom prst="line">
              <a:avLst/>
            </a:prstGeom>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75735" y="3352801"/>
            <a:ext cx="8229600" cy="990600"/>
          </a:xfrm>
        </p:spPr>
        <p:txBody>
          <a:bodyPr anchor="ctr"/>
          <a:lstStyle>
            <a:lvl1pPr marL="0" indent="0" algn="ctr">
              <a:buNone/>
              <a:defRPr baseline="0"/>
            </a:lvl1pPr>
          </a:lstStyle>
          <a:p>
            <a:pPr lvl="0"/>
            <a:r>
              <a:rPr lang="en-US" dirty="0" smtClean="0"/>
              <a:t>Add title</a:t>
            </a:r>
            <a:endParaRPr lang="en-US" dirty="0"/>
          </a:p>
        </p:txBody>
      </p:sp>
      <p:grpSp>
        <p:nvGrpSpPr>
          <p:cNvPr id="13" name="Group 12"/>
          <p:cNvGrpSpPr/>
          <p:nvPr userDrawn="1"/>
        </p:nvGrpSpPr>
        <p:grpSpPr>
          <a:xfrm>
            <a:off x="722870" y="665546"/>
            <a:ext cx="7735330" cy="858454"/>
            <a:chOff x="0" y="0"/>
            <a:chExt cx="9144000" cy="1042111"/>
          </a:xfrm>
        </p:grpSpPr>
        <p:pic>
          <p:nvPicPr>
            <p:cNvPr id="14" name="Picture 3" descr="C:\Private\Data\Projects\Client Projects\petruslaw\images\bio.jpg"/>
            <p:cNvPicPr>
              <a:picLocks noChangeAspect="1" noChangeArrowheads="1"/>
            </p:cNvPicPr>
            <p:nvPr userDrawn="1"/>
          </p:nvPicPr>
          <p:blipFill>
            <a:blip r:embed="rId2" cstate="print"/>
            <a:srcRect/>
            <a:stretch>
              <a:fillRect/>
            </a:stretch>
          </p:blipFill>
          <p:spPr bwMode="auto">
            <a:xfrm>
              <a:off x="0" y="0"/>
              <a:ext cx="990600" cy="1042111"/>
            </a:xfrm>
            <a:prstGeom prst="rect">
              <a:avLst/>
            </a:prstGeom>
            <a:noFill/>
          </p:spPr>
        </p:pic>
        <p:pic>
          <p:nvPicPr>
            <p:cNvPr id="15" name="Picture 5" descr="Paul D. Petrus"/>
            <p:cNvPicPr>
              <a:picLocks noChangeAspect="1" noChangeArrowheads="1"/>
            </p:cNvPicPr>
            <p:nvPr userDrawn="1"/>
          </p:nvPicPr>
          <p:blipFill>
            <a:blip r:embed="rId3" cstate="print"/>
            <a:srcRect/>
            <a:stretch>
              <a:fillRect/>
            </a:stretch>
          </p:blipFill>
          <p:spPr bwMode="auto">
            <a:xfrm>
              <a:off x="1066800" y="304800"/>
              <a:ext cx="3881879" cy="685800"/>
            </a:xfrm>
            <a:prstGeom prst="rect">
              <a:avLst/>
            </a:prstGeom>
            <a:noFill/>
          </p:spPr>
        </p:pic>
        <p:cxnSp>
          <p:nvCxnSpPr>
            <p:cNvPr id="16" name="Straight Connector 15"/>
            <p:cNvCxnSpPr/>
            <p:nvPr userDrawn="1"/>
          </p:nvCxnSpPr>
          <p:spPr>
            <a:xfrm>
              <a:off x="0" y="1042086"/>
              <a:ext cx="9144000" cy="0"/>
            </a:xfrm>
            <a:prstGeom prst="line">
              <a:avLst/>
            </a:prstGeom>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3/11/2015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3/11/2015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3/11/2015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3/11/2015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1" r:id="rId1"/>
    <p:sldLayoutId id="2147483661" r:id="rId2"/>
    <p:sldLayoutId id="2147483660" r:id="rId3"/>
    <p:sldLayoutId id="2147483657" r:id="rId4"/>
    <p:sldLayoutId id="2147483650" r:id="rId5"/>
    <p:sldLayoutId id="2147483652" r:id="rId6"/>
    <p:sldLayoutId id="2147483653" r:id="rId7"/>
    <p:sldLayoutId id="2147483654" r:id="rId8"/>
    <p:sldLayoutId id="2147483655" r:id="rId9"/>
    <p:sldLayoutId id="2147483656"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www.petruslaw.com/" TargetMode="External"/><Relationship Id="rId2" Type="http://schemas.openxmlformats.org/officeDocument/2006/relationships/hyperlink" Target="mailto:paul@petruslaw.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petruslaw.com/practiceareas/criminal-defense-lawyer-nyc/"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petruslaw.com/practiceareas/criminal-defense-lawyer-nyc/" TargetMode="External"/><Relationship Id="rId2" Type="http://schemas.openxmlformats.org/officeDocument/2006/relationships/hyperlink" Target="http://www.petruslaw.com/practiceareas/drug-crime-attorney-new-york/"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990600" y="2133600"/>
            <a:ext cx="7275513" cy="2438400"/>
          </a:xfrm>
        </p:spPr>
        <p:txBody>
          <a:bodyPr/>
          <a:lstStyle/>
          <a:p>
            <a:r>
              <a:rPr lang="en-IN" dirty="0">
                <a:solidFill>
                  <a:schemeClr val="accent1"/>
                </a:solidFill>
              </a:rPr>
              <a:t>New York City Criminal Defense Attorney</a:t>
            </a:r>
            <a:endParaRPr lang="en-US" dirty="0">
              <a:solidFill>
                <a:schemeClr val="accent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IN" dirty="0" smtClean="0"/>
              <a:t>Proper Guidance</a:t>
            </a:r>
            <a:endParaRPr lang="en-IN" dirty="0"/>
          </a:p>
        </p:txBody>
      </p:sp>
      <p:sp>
        <p:nvSpPr>
          <p:cNvPr id="3" name="Text Placeholder 2"/>
          <p:cNvSpPr>
            <a:spLocks noGrp="1"/>
          </p:cNvSpPr>
          <p:nvPr>
            <p:ph type="body" sz="half" idx="2"/>
          </p:nvPr>
        </p:nvSpPr>
        <p:spPr/>
        <p:txBody>
          <a:bodyPr/>
          <a:lstStyle/>
          <a:p>
            <a:pPr marL="342900" indent="-342900" algn="just">
              <a:buFont typeface="Arial" panose="020B0604020202020204" pitchFamily="34" charset="0"/>
              <a:buChar char="•"/>
            </a:pPr>
            <a:r>
              <a:rPr lang="en-IN" dirty="0"/>
              <a:t>A criminal attorney </a:t>
            </a:r>
            <a:r>
              <a:rPr lang="en-IN" dirty="0" smtClean="0"/>
              <a:t>can guide </a:t>
            </a:r>
            <a:r>
              <a:rPr lang="en-IN" dirty="0"/>
              <a:t>you through the </a:t>
            </a:r>
            <a:r>
              <a:rPr lang="en-IN" dirty="0" smtClean="0"/>
              <a:t>steps </a:t>
            </a:r>
            <a:r>
              <a:rPr lang="en-IN" dirty="0"/>
              <a:t>of a criminal trial. </a:t>
            </a:r>
            <a:endParaRPr lang="en-IN" dirty="0" smtClean="0"/>
          </a:p>
          <a:p>
            <a:pPr marL="342900" indent="-342900" algn="just">
              <a:buFont typeface="Arial" panose="020B0604020202020204" pitchFamily="34" charset="0"/>
              <a:buChar char="•"/>
            </a:pPr>
            <a:r>
              <a:rPr lang="en-IN" dirty="0" smtClean="0"/>
              <a:t>He/she can </a:t>
            </a:r>
            <a:r>
              <a:rPr lang="en-IN" dirty="0"/>
              <a:t>help in providing the opening statements and also in jury selection. </a:t>
            </a:r>
            <a:endParaRPr lang="en-IN" dirty="0" smtClean="0"/>
          </a:p>
          <a:p>
            <a:pPr marL="342900" indent="-342900" algn="just">
              <a:buFont typeface="Arial" panose="020B0604020202020204" pitchFamily="34" charset="0"/>
              <a:buChar char="•"/>
            </a:pPr>
            <a:r>
              <a:rPr lang="en-IN" dirty="0" smtClean="0"/>
              <a:t>He/she </a:t>
            </a:r>
            <a:r>
              <a:rPr lang="en-IN" dirty="0"/>
              <a:t>can also help with the </a:t>
            </a:r>
            <a:r>
              <a:rPr lang="en-IN" dirty="0" smtClean="0"/>
              <a:t>appeals </a:t>
            </a:r>
            <a:r>
              <a:rPr lang="en-IN" dirty="0"/>
              <a:t>process, in case the trial doesn’t go in your favor.</a:t>
            </a:r>
          </a:p>
        </p:txBody>
      </p:sp>
    </p:spTree>
    <p:extLst>
      <p:ext uri="{BB962C8B-B14F-4D97-AF65-F5344CB8AC3E}">
        <p14:creationId xmlns="" xmlns:p14="http://schemas.microsoft.com/office/powerpoint/2010/main" val="1967348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990600" y="2209800"/>
            <a:ext cx="7162800" cy="4191000"/>
          </a:xfrm>
        </p:spPr>
        <p:txBody>
          <a:bodyPr/>
          <a:lstStyle/>
          <a:p>
            <a:pPr algn="ctr"/>
            <a:endParaRPr lang="en-US" dirty="0" smtClean="0"/>
          </a:p>
          <a:p>
            <a:pPr algn="ctr"/>
            <a:r>
              <a:rPr lang="en-US" sz="3000" dirty="0" smtClean="0"/>
              <a:t>Contact Us:</a:t>
            </a:r>
          </a:p>
          <a:p>
            <a:pPr algn="ctr"/>
            <a:r>
              <a:rPr lang="en-US" dirty="0" smtClean="0"/>
              <a:t>Paul D. Petrus, Jr.</a:t>
            </a:r>
            <a:r>
              <a:rPr lang="en-IN" dirty="0"/>
              <a:t> </a:t>
            </a:r>
            <a:endParaRPr lang="en-IN" dirty="0" smtClean="0"/>
          </a:p>
          <a:p>
            <a:pPr algn="ctr"/>
            <a:r>
              <a:rPr lang="en-IN" sz="2000" b="0" dirty="0"/>
              <a:t>New York </a:t>
            </a:r>
            <a:r>
              <a:rPr lang="en-IN" sz="2000" b="0" dirty="0" smtClean="0"/>
              <a:t>Criminal Defense Attorney</a:t>
            </a:r>
          </a:p>
          <a:p>
            <a:pPr algn="ctr"/>
            <a:r>
              <a:rPr lang="en-US" sz="2000" b="0" dirty="0" smtClean="0"/>
              <a:t>Add: </a:t>
            </a:r>
            <a:r>
              <a:rPr lang="en-US" sz="2000" dirty="0" smtClean="0"/>
              <a:t>The </a:t>
            </a:r>
            <a:r>
              <a:rPr lang="en-US" sz="2000" dirty="0"/>
              <a:t>Empire State </a:t>
            </a:r>
            <a:r>
              <a:rPr lang="en-US" sz="2000" dirty="0" smtClean="0"/>
              <a:t>Building, 350 </a:t>
            </a:r>
            <a:r>
              <a:rPr lang="en-US" sz="2000" dirty="0"/>
              <a:t>Fifth Avenue, </a:t>
            </a:r>
            <a:endParaRPr lang="en-US" sz="2000" dirty="0" smtClean="0"/>
          </a:p>
          <a:p>
            <a:pPr algn="ctr"/>
            <a:r>
              <a:rPr lang="en-US" sz="2000" dirty="0" smtClean="0"/>
              <a:t>Suite 3601,New </a:t>
            </a:r>
            <a:r>
              <a:rPr lang="en-US" sz="2000" dirty="0"/>
              <a:t>York, NY </a:t>
            </a:r>
            <a:r>
              <a:rPr lang="en-US" sz="2000" dirty="0" smtClean="0"/>
              <a:t>10118</a:t>
            </a:r>
          </a:p>
          <a:p>
            <a:pPr algn="ctr"/>
            <a:r>
              <a:rPr lang="en-US" sz="2000" b="0" dirty="0" smtClean="0"/>
              <a:t>Ph. No.</a:t>
            </a:r>
            <a:r>
              <a:rPr lang="en-US" sz="2000" dirty="0" smtClean="0"/>
              <a:t>212-564-2440</a:t>
            </a:r>
            <a:endParaRPr lang="en-US" sz="2000" dirty="0"/>
          </a:p>
          <a:p>
            <a:pPr algn="ctr"/>
            <a:r>
              <a:rPr lang="en-US" sz="2000" b="0" dirty="0" smtClean="0"/>
              <a:t>Email: </a:t>
            </a:r>
            <a:r>
              <a:rPr lang="en-US" sz="2000" u="sng" dirty="0" smtClean="0">
                <a:hlinkClick r:id="rId2"/>
              </a:rPr>
              <a:t>paul@petruslaw.com</a:t>
            </a:r>
            <a:endParaRPr lang="en-US" sz="2000" u="sng" dirty="0" smtClean="0"/>
          </a:p>
          <a:p>
            <a:pPr algn="ctr"/>
            <a:r>
              <a:rPr lang="en-US" sz="2000" u="sng" dirty="0" smtClean="0">
                <a:hlinkClick r:id="rId3"/>
              </a:rPr>
              <a:t>www.petruslaw.com</a:t>
            </a:r>
            <a:r>
              <a:rPr lang="en-US" sz="2000" dirty="0" smtClean="0"/>
              <a:t> </a:t>
            </a:r>
            <a:endParaRPr lang="en-US" sz="2000" dirty="0"/>
          </a:p>
          <a:p>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chor="ctr"/>
          <a:lstStyle/>
          <a:p>
            <a:r>
              <a:rPr lang="en-US" dirty="0">
                <a:solidFill>
                  <a:schemeClr val="accent1"/>
                </a:solidFill>
              </a:rPr>
              <a:t>Paul D. Petrus Jr</a:t>
            </a:r>
            <a:r>
              <a:rPr lang="en-US" dirty="0" smtClean="0">
                <a:solidFill>
                  <a:schemeClr val="accent1"/>
                </a:solidFill>
              </a:rPr>
              <a:t>. &amp; Associates, P.C. </a:t>
            </a:r>
            <a:endParaRPr lang="en-US" dirty="0">
              <a:solidFill>
                <a:schemeClr val="accent1"/>
              </a:solidFill>
            </a:endParaRPr>
          </a:p>
        </p:txBody>
      </p:sp>
      <p:sp>
        <p:nvSpPr>
          <p:cNvPr id="4" name="Text Placeholder 3"/>
          <p:cNvSpPr>
            <a:spLocks noGrp="1"/>
          </p:cNvSpPr>
          <p:nvPr>
            <p:ph type="body" sz="half" idx="2"/>
          </p:nvPr>
        </p:nvSpPr>
        <p:spPr/>
        <p:txBody>
          <a:bodyPr>
            <a:noAutofit/>
          </a:bodyPr>
          <a:lstStyle/>
          <a:p>
            <a:pPr marL="342900" indent="-342900" algn="just" fontAlgn="base">
              <a:buFont typeface="Arial" panose="020B0604020202020204" pitchFamily="34" charset="0"/>
              <a:buChar char="•"/>
            </a:pPr>
            <a:r>
              <a:rPr lang="en-IN" dirty="0">
                <a:hlinkClick r:id="rId2"/>
              </a:rPr>
              <a:t>New York criminal defense attorney</a:t>
            </a:r>
            <a:r>
              <a:rPr lang="en-IN" dirty="0"/>
              <a:t>, Paul D. Petrus Jr</a:t>
            </a:r>
            <a:r>
              <a:rPr lang="en-IN" dirty="0" smtClean="0"/>
              <a:t>. has </a:t>
            </a:r>
            <a:r>
              <a:rPr lang="en-IN" dirty="0"/>
              <a:t>extensive experience in a variety of criminal areas. </a:t>
            </a:r>
            <a:endParaRPr lang="en-IN" dirty="0" smtClean="0"/>
          </a:p>
          <a:p>
            <a:pPr algn="just" fontAlgn="base"/>
            <a:endParaRPr lang="en-IN" dirty="0" smtClean="0"/>
          </a:p>
          <a:p>
            <a:pPr marL="342900" indent="-342900" algn="just" fontAlgn="base">
              <a:buFont typeface="Arial" panose="020B0604020202020204" pitchFamily="34" charset="0"/>
              <a:buChar char="•"/>
            </a:pPr>
            <a:r>
              <a:rPr lang="en-IN" dirty="0" smtClean="0"/>
              <a:t> He works </a:t>
            </a:r>
            <a:r>
              <a:rPr lang="en-IN" dirty="0"/>
              <a:t>in federal and state courts. </a:t>
            </a:r>
            <a:endParaRPr lang="en-IN" dirty="0" smtClean="0"/>
          </a:p>
        </p:txBody>
      </p:sp>
    </p:spTree>
    <p:extLst>
      <p:ext uri="{BB962C8B-B14F-4D97-AF65-F5344CB8AC3E}">
        <p14:creationId xmlns="" xmlns:p14="http://schemas.microsoft.com/office/powerpoint/2010/main" val="31075622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chor="ctr"/>
          <a:lstStyle/>
          <a:p>
            <a:r>
              <a:rPr lang="en-US" dirty="0">
                <a:solidFill>
                  <a:schemeClr val="accent1"/>
                </a:solidFill>
              </a:rPr>
              <a:t>Paul D. Petrus Jr</a:t>
            </a:r>
            <a:r>
              <a:rPr lang="en-US" dirty="0" smtClean="0">
                <a:solidFill>
                  <a:schemeClr val="accent1"/>
                </a:solidFill>
              </a:rPr>
              <a:t>. &amp; Associates, P.C. </a:t>
            </a:r>
            <a:endParaRPr lang="en-US" dirty="0">
              <a:solidFill>
                <a:schemeClr val="accent1"/>
              </a:solidFill>
            </a:endParaRPr>
          </a:p>
        </p:txBody>
      </p:sp>
      <p:sp>
        <p:nvSpPr>
          <p:cNvPr id="4" name="Text Placeholder 3"/>
          <p:cNvSpPr>
            <a:spLocks noGrp="1"/>
          </p:cNvSpPr>
          <p:nvPr>
            <p:ph type="body" sz="half" idx="2"/>
          </p:nvPr>
        </p:nvSpPr>
        <p:spPr/>
        <p:txBody>
          <a:bodyPr>
            <a:noAutofit/>
          </a:bodyPr>
          <a:lstStyle/>
          <a:p>
            <a:pPr marL="342900" indent="-342900" algn="just" fontAlgn="base">
              <a:buFont typeface="Arial" panose="020B0604020202020204" pitchFamily="34" charset="0"/>
              <a:buChar char="•"/>
            </a:pPr>
            <a:r>
              <a:rPr lang="en-IN" dirty="0" smtClean="0"/>
              <a:t>Whether </a:t>
            </a:r>
            <a:r>
              <a:rPr lang="en-IN" dirty="0"/>
              <a:t>you have been charged with a misdemeanor </a:t>
            </a:r>
            <a:r>
              <a:rPr lang="en-IN" dirty="0" smtClean="0"/>
              <a:t>or a federal </a:t>
            </a:r>
            <a:r>
              <a:rPr lang="en-IN" dirty="0"/>
              <a:t>crime, rest assured </a:t>
            </a:r>
            <a:r>
              <a:rPr lang="en-IN" dirty="0" smtClean="0"/>
              <a:t>Attorney Paul D. Petrus Jr. will </a:t>
            </a:r>
            <a:r>
              <a:rPr lang="en-IN" dirty="0"/>
              <a:t>be </a:t>
            </a:r>
            <a:r>
              <a:rPr lang="en-IN" dirty="0" smtClean="0"/>
              <a:t>as prepared </a:t>
            </a:r>
            <a:r>
              <a:rPr lang="en-IN" dirty="0"/>
              <a:t>and zealous in representing you as he would for himself</a:t>
            </a:r>
            <a:r>
              <a:rPr lang="en-IN" dirty="0" smtClean="0"/>
              <a:t>.</a:t>
            </a:r>
          </a:p>
          <a:p>
            <a:pPr marL="342900" indent="-342900" algn="just" fontAlgn="base">
              <a:buFont typeface="Arial" panose="020B0604020202020204" pitchFamily="34" charset="0"/>
              <a:buChar char="•"/>
            </a:pPr>
            <a:r>
              <a:rPr lang="en-IN" dirty="0" smtClean="0"/>
              <a:t>If you are charged with white collar crime, </a:t>
            </a:r>
            <a:r>
              <a:rPr lang="en-IN" dirty="0" smtClean="0">
                <a:hlinkClick r:id="rId2"/>
              </a:rPr>
              <a:t>drug crime</a:t>
            </a:r>
            <a:r>
              <a:rPr lang="en-IN" dirty="0" smtClean="0"/>
              <a:t>, DUI/DWI, sex crime or any other crime in Manhattan, Bronx or Queens</a:t>
            </a:r>
            <a:r>
              <a:rPr lang="en-IN" dirty="0"/>
              <a:t>, </a:t>
            </a:r>
            <a:r>
              <a:rPr lang="en-IN" dirty="0" smtClean="0">
                <a:hlinkClick r:id="rId3"/>
              </a:rPr>
              <a:t>criminal </a:t>
            </a:r>
            <a:r>
              <a:rPr lang="en-IN" dirty="0">
                <a:hlinkClick r:id="rId3"/>
              </a:rPr>
              <a:t>defense </a:t>
            </a:r>
            <a:r>
              <a:rPr lang="en-IN" dirty="0" smtClean="0">
                <a:hlinkClick r:id="rId3"/>
              </a:rPr>
              <a:t>lawyer</a:t>
            </a:r>
            <a:r>
              <a:rPr lang="en-IN" dirty="0" smtClean="0"/>
              <a:t>, </a:t>
            </a:r>
            <a:r>
              <a:rPr lang="en-IN" dirty="0"/>
              <a:t>Paul D. Petrus Jr. </a:t>
            </a:r>
            <a:r>
              <a:rPr lang="en-IN" dirty="0" smtClean="0"/>
              <a:t>can help.</a:t>
            </a:r>
            <a:endParaRPr lang="en-IN" dirty="0"/>
          </a:p>
        </p:txBody>
      </p:sp>
    </p:spTree>
    <p:extLst>
      <p:ext uri="{BB962C8B-B14F-4D97-AF65-F5344CB8AC3E}">
        <p14:creationId xmlns="" xmlns:p14="http://schemas.microsoft.com/office/powerpoint/2010/main" val="35401006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chor="ctr"/>
          <a:lstStyle/>
          <a:p>
            <a:r>
              <a:rPr lang="en-IN" dirty="0" smtClean="0">
                <a:solidFill>
                  <a:schemeClr val="accent1"/>
                </a:solidFill>
              </a:rPr>
              <a:t>Consult Criminal Defense Lawyer</a:t>
            </a:r>
            <a:endParaRPr lang="en-US" dirty="0">
              <a:solidFill>
                <a:schemeClr val="accent1"/>
              </a:solidFill>
            </a:endParaRPr>
          </a:p>
        </p:txBody>
      </p:sp>
      <p:sp>
        <p:nvSpPr>
          <p:cNvPr id="4" name="Text Placeholder 3"/>
          <p:cNvSpPr>
            <a:spLocks noGrp="1"/>
          </p:cNvSpPr>
          <p:nvPr>
            <p:ph type="body" sz="half" idx="2"/>
          </p:nvPr>
        </p:nvSpPr>
        <p:spPr/>
        <p:txBody>
          <a:bodyPr>
            <a:noAutofit/>
          </a:bodyPr>
          <a:lstStyle/>
          <a:p>
            <a:pPr marL="342900" indent="-342900" algn="just" fontAlgn="base">
              <a:buFont typeface="Arial" panose="020B0604020202020204" pitchFamily="34" charset="0"/>
              <a:buChar char="•"/>
            </a:pPr>
            <a:r>
              <a:rPr lang="en-IN" dirty="0"/>
              <a:t>Whether you are innocent or responsible for the crime, if you get arrested in any criminal case, you should </a:t>
            </a:r>
            <a:r>
              <a:rPr lang="en-IN" dirty="0" smtClean="0"/>
              <a:t>consult </a:t>
            </a:r>
            <a:r>
              <a:rPr lang="en-IN" dirty="0"/>
              <a:t>a criminal defense lawyer</a:t>
            </a:r>
            <a:r>
              <a:rPr lang="en-IN" dirty="0" smtClean="0"/>
              <a:t>. </a:t>
            </a:r>
          </a:p>
          <a:p>
            <a:pPr marL="342900" indent="-342900" algn="just" fontAlgn="base">
              <a:buFont typeface="Arial" panose="020B0604020202020204" pitchFamily="34" charset="0"/>
              <a:buChar char="•"/>
            </a:pPr>
            <a:r>
              <a:rPr lang="en-IN" dirty="0" smtClean="0"/>
              <a:t>You </a:t>
            </a:r>
            <a:r>
              <a:rPr lang="en-IN" dirty="0"/>
              <a:t>have the right to choose a </a:t>
            </a:r>
            <a:r>
              <a:rPr lang="en-IN" dirty="0" smtClean="0"/>
              <a:t>criminal lawyer </a:t>
            </a:r>
            <a:r>
              <a:rPr lang="en-IN" dirty="0"/>
              <a:t>to defend you even if you </a:t>
            </a:r>
            <a:r>
              <a:rPr lang="en-IN" dirty="0" smtClean="0"/>
              <a:t>committed </a:t>
            </a:r>
            <a:r>
              <a:rPr lang="en-IN" dirty="0"/>
              <a:t>a serious crime. </a:t>
            </a:r>
          </a:p>
        </p:txBody>
      </p:sp>
    </p:spTree>
    <p:extLst>
      <p:ext uri="{BB962C8B-B14F-4D97-AF65-F5344CB8AC3E}">
        <p14:creationId xmlns="" xmlns:p14="http://schemas.microsoft.com/office/powerpoint/2010/main" val="12844096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p:txBody>
          <a:bodyPr/>
          <a:lstStyle/>
          <a:p>
            <a:pPr algn="ctr"/>
            <a:r>
              <a:rPr lang="en-IN" sz="2800" dirty="0"/>
              <a:t>How </a:t>
            </a:r>
            <a:r>
              <a:rPr lang="en-IN" sz="2800" dirty="0" smtClean="0"/>
              <a:t>a NYC </a:t>
            </a:r>
            <a:r>
              <a:rPr lang="en-IN" sz="2800" dirty="0"/>
              <a:t>Criminal Defense Lawyer </a:t>
            </a:r>
            <a:r>
              <a:rPr lang="en-IN" sz="2800" dirty="0" smtClean="0"/>
              <a:t/>
            </a:r>
            <a:br>
              <a:rPr lang="en-IN" sz="2800" dirty="0" smtClean="0"/>
            </a:br>
            <a:r>
              <a:rPr lang="en-IN" sz="2800" dirty="0" smtClean="0"/>
              <a:t>Can </a:t>
            </a:r>
            <a:r>
              <a:rPr lang="en-IN" sz="2800" dirty="0"/>
              <a:t>Help </a:t>
            </a:r>
            <a:r>
              <a:rPr lang="en-IN" sz="2800" dirty="0" smtClean="0"/>
              <a:t>You</a:t>
            </a:r>
            <a:endParaRPr lang="en-IN" sz="2800" dirty="0"/>
          </a:p>
        </p:txBody>
      </p:sp>
    </p:spTree>
    <p:extLst>
      <p:ext uri="{BB962C8B-B14F-4D97-AF65-F5344CB8AC3E}">
        <p14:creationId xmlns="" xmlns:p14="http://schemas.microsoft.com/office/powerpoint/2010/main" val="3120588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IN" dirty="0" smtClean="0"/>
              <a:t>Fights Against Different Issues</a:t>
            </a:r>
            <a:endParaRPr lang="en-IN" dirty="0"/>
          </a:p>
        </p:txBody>
      </p:sp>
      <p:sp>
        <p:nvSpPr>
          <p:cNvPr id="3" name="Text Placeholder 2"/>
          <p:cNvSpPr>
            <a:spLocks noGrp="1"/>
          </p:cNvSpPr>
          <p:nvPr>
            <p:ph type="body" sz="half" idx="2"/>
          </p:nvPr>
        </p:nvSpPr>
        <p:spPr/>
        <p:txBody>
          <a:bodyPr>
            <a:normAutofit/>
          </a:bodyPr>
          <a:lstStyle/>
          <a:p>
            <a:pPr marL="342900" indent="-342900" algn="just">
              <a:buFont typeface="Arial" panose="020B0604020202020204" pitchFamily="34" charset="0"/>
              <a:buChar char="•"/>
            </a:pPr>
            <a:r>
              <a:rPr lang="en-IN" dirty="0"/>
              <a:t>A criminal defense attorney in NYC will not only understand how to fight against substantive issues (guilty or not guilty), but also procedural issues as well (e.g., did the police have the right to search the defendant?). </a:t>
            </a:r>
            <a:endParaRPr lang="en-IN" dirty="0" smtClean="0"/>
          </a:p>
        </p:txBody>
      </p:sp>
    </p:spTree>
    <p:extLst>
      <p:ext uri="{BB962C8B-B14F-4D97-AF65-F5344CB8AC3E}">
        <p14:creationId xmlns="" xmlns:p14="http://schemas.microsoft.com/office/powerpoint/2010/main" val="3647661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IN" dirty="0" smtClean="0"/>
              <a:t>Understands Criminal Law</a:t>
            </a:r>
            <a:endParaRPr lang="en-IN" dirty="0"/>
          </a:p>
        </p:txBody>
      </p:sp>
      <p:sp>
        <p:nvSpPr>
          <p:cNvPr id="3" name="Text Placeholder 2"/>
          <p:cNvSpPr>
            <a:spLocks noGrp="1"/>
          </p:cNvSpPr>
          <p:nvPr>
            <p:ph type="body" sz="half" idx="2"/>
          </p:nvPr>
        </p:nvSpPr>
        <p:spPr/>
        <p:txBody>
          <a:bodyPr/>
          <a:lstStyle/>
          <a:p>
            <a:pPr marL="342900" indent="-342900" algn="just">
              <a:buFont typeface="Arial" panose="020B0604020202020204" pitchFamily="34" charset="0"/>
              <a:buChar char="•"/>
            </a:pPr>
            <a:r>
              <a:rPr lang="en-IN" dirty="0" smtClean="0"/>
              <a:t>A NYC criminal defense lawyer has </a:t>
            </a:r>
            <a:r>
              <a:rPr lang="en-IN" dirty="0"/>
              <a:t>the complete understanding of the criminal law or the complete justice process which can be of great help in your case.</a:t>
            </a:r>
          </a:p>
          <a:p>
            <a:pPr algn="just"/>
            <a:endParaRPr lang="en-IN" dirty="0"/>
          </a:p>
        </p:txBody>
      </p:sp>
    </p:spTree>
    <p:extLst>
      <p:ext uri="{BB962C8B-B14F-4D97-AF65-F5344CB8AC3E}">
        <p14:creationId xmlns="" xmlns:p14="http://schemas.microsoft.com/office/powerpoint/2010/main" val="458819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IN" dirty="0" smtClean="0"/>
              <a:t>Types </a:t>
            </a:r>
            <a:r>
              <a:rPr lang="en-IN" dirty="0"/>
              <a:t>of </a:t>
            </a:r>
            <a:r>
              <a:rPr lang="en-IN" dirty="0" smtClean="0"/>
              <a:t>Charges</a:t>
            </a:r>
            <a:endParaRPr lang="en-IN" dirty="0"/>
          </a:p>
        </p:txBody>
      </p:sp>
      <p:sp>
        <p:nvSpPr>
          <p:cNvPr id="3" name="Text Placeholder 2"/>
          <p:cNvSpPr>
            <a:spLocks noGrp="1"/>
          </p:cNvSpPr>
          <p:nvPr>
            <p:ph type="body" sz="half" idx="2"/>
          </p:nvPr>
        </p:nvSpPr>
        <p:spPr/>
        <p:txBody>
          <a:bodyPr/>
          <a:lstStyle/>
          <a:p>
            <a:pPr marL="342900" indent="-342900" algn="just">
              <a:buFont typeface="Arial" panose="020B0604020202020204" pitchFamily="34" charset="0"/>
              <a:buChar char="•"/>
            </a:pPr>
            <a:r>
              <a:rPr lang="en-IN" dirty="0"/>
              <a:t>There are different types of charges such as </a:t>
            </a:r>
            <a:r>
              <a:rPr lang="en-IN" dirty="0" err="1" smtClean="0"/>
              <a:t>misdemeanors</a:t>
            </a:r>
            <a:r>
              <a:rPr lang="en-IN" dirty="0" smtClean="0"/>
              <a:t> </a:t>
            </a:r>
            <a:r>
              <a:rPr lang="en-IN" dirty="0"/>
              <a:t>and felonies. </a:t>
            </a:r>
            <a:endParaRPr lang="en-IN" dirty="0" smtClean="0"/>
          </a:p>
          <a:p>
            <a:pPr marL="342900" indent="-342900" algn="just">
              <a:buFont typeface="Arial" panose="020B0604020202020204" pitchFamily="34" charset="0"/>
              <a:buChar char="•"/>
            </a:pPr>
            <a:r>
              <a:rPr lang="en-IN" dirty="0" smtClean="0"/>
              <a:t>A </a:t>
            </a:r>
            <a:r>
              <a:rPr lang="en-IN" dirty="0"/>
              <a:t>criminal defense lawyer in NYC may help you </a:t>
            </a:r>
            <a:r>
              <a:rPr lang="en-IN" dirty="0" smtClean="0"/>
              <a:t>understand different </a:t>
            </a:r>
            <a:r>
              <a:rPr lang="en-IN" dirty="0"/>
              <a:t>charges and the options you have.</a:t>
            </a:r>
          </a:p>
        </p:txBody>
      </p:sp>
    </p:spTree>
    <p:extLst>
      <p:ext uri="{BB962C8B-B14F-4D97-AF65-F5344CB8AC3E}">
        <p14:creationId xmlns="" xmlns:p14="http://schemas.microsoft.com/office/powerpoint/2010/main" val="1911693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IN" dirty="0" smtClean="0"/>
              <a:t>Answer Preparation</a:t>
            </a:r>
            <a:endParaRPr lang="en-IN" dirty="0"/>
          </a:p>
        </p:txBody>
      </p:sp>
      <p:sp>
        <p:nvSpPr>
          <p:cNvPr id="3" name="Text Placeholder 2"/>
          <p:cNvSpPr>
            <a:spLocks noGrp="1"/>
          </p:cNvSpPr>
          <p:nvPr>
            <p:ph type="body" sz="half" idx="2"/>
          </p:nvPr>
        </p:nvSpPr>
        <p:spPr/>
        <p:txBody>
          <a:bodyPr/>
          <a:lstStyle/>
          <a:p>
            <a:pPr marL="342900" indent="-342900" algn="just">
              <a:buFont typeface="Arial" panose="020B0604020202020204" pitchFamily="34" charset="0"/>
              <a:buChar char="•"/>
            </a:pPr>
            <a:r>
              <a:rPr lang="en-IN" dirty="0" smtClean="0"/>
              <a:t>A </a:t>
            </a:r>
            <a:r>
              <a:rPr lang="en-IN" dirty="0"/>
              <a:t>criminal attorney helps you </a:t>
            </a:r>
            <a:r>
              <a:rPr lang="en-IN" dirty="0" smtClean="0"/>
              <a:t>prepare </a:t>
            </a:r>
            <a:r>
              <a:rPr lang="en-IN" dirty="0"/>
              <a:t>the answers when being questioned by </a:t>
            </a:r>
            <a:r>
              <a:rPr lang="en-IN" dirty="0" smtClean="0"/>
              <a:t>authorities</a:t>
            </a:r>
            <a:r>
              <a:rPr lang="en-IN" dirty="0"/>
              <a:t>. </a:t>
            </a:r>
            <a:endParaRPr lang="en-IN" dirty="0" smtClean="0"/>
          </a:p>
          <a:p>
            <a:pPr marL="342900" indent="-342900" algn="just">
              <a:buFont typeface="Arial" panose="020B0604020202020204" pitchFamily="34" charset="0"/>
              <a:buChar char="•"/>
            </a:pPr>
            <a:r>
              <a:rPr lang="en-IN" dirty="0" smtClean="0"/>
              <a:t>He/she </a:t>
            </a:r>
            <a:r>
              <a:rPr lang="en-IN" dirty="0"/>
              <a:t>makes sure </a:t>
            </a:r>
            <a:r>
              <a:rPr lang="en-IN" dirty="0" smtClean="0"/>
              <a:t>you </a:t>
            </a:r>
            <a:r>
              <a:rPr lang="en-IN" dirty="0"/>
              <a:t>don’t </a:t>
            </a:r>
            <a:r>
              <a:rPr lang="en-IN" dirty="0" smtClean="0"/>
              <a:t>divulge incriminating </a:t>
            </a:r>
            <a:r>
              <a:rPr lang="en-IN" dirty="0"/>
              <a:t>information.</a:t>
            </a:r>
          </a:p>
        </p:txBody>
      </p:sp>
    </p:spTree>
    <p:extLst>
      <p:ext uri="{BB962C8B-B14F-4D97-AF65-F5344CB8AC3E}">
        <p14:creationId xmlns="" xmlns:p14="http://schemas.microsoft.com/office/powerpoint/2010/main" val="2760377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2121</TotalTime>
  <Words>416</Words>
  <Application>Microsoft Office PowerPoint</Application>
  <PresentationFormat>On-screen Show (4:3)</PresentationFormat>
  <Paragraphs>35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Rhinoplasty</dc:title>
  <dc:creator>Thakur</dc:creator>
  <cp:lastModifiedBy>xv-hyd-u13</cp:lastModifiedBy>
  <cp:revision>201</cp:revision>
  <dcterms:created xsi:type="dcterms:W3CDTF">2006-08-16T00:00:00Z</dcterms:created>
  <dcterms:modified xsi:type="dcterms:W3CDTF">2015-03-11T06:24:06Z</dcterms:modified>
</cp:coreProperties>
</file>