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1" r:id="rId2"/>
    <p:sldId id="311" r:id="rId3"/>
    <p:sldId id="319" r:id="rId4"/>
    <p:sldId id="325" r:id="rId5"/>
    <p:sldId id="320" r:id="rId6"/>
    <p:sldId id="326" r:id="rId7"/>
    <p:sldId id="323" r:id="rId8"/>
    <p:sldId id="327" r:id="rId9"/>
    <p:sldId id="328" r:id="rId10"/>
    <p:sldId id="30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BFEE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00" autoAdjust="0"/>
    <p:restoredTop sz="99104" autoAdjust="0"/>
  </p:normalViewPr>
  <p:slideViewPr>
    <p:cSldViewPr>
      <p:cViewPr>
        <p:scale>
          <a:sx n="76" d="100"/>
          <a:sy n="76" d="100"/>
        </p:scale>
        <p:origin x="-1314" y="-72"/>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62"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EBDF37-8F55-4F9B-A380-19F599DF1166}" type="datetimeFigureOut">
              <a:rPr lang="en-IN" smtClean="0"/>
              <a:pPr/>
              <a:t>11-06-2014</a:t>
            </a:fld>
            <a:endParaRPr lang="en-IN"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F82776-6CB9-49FC-950A-30E6D7E2B6B3}" type="slidenum">
              <a:rPr lang="en-IN" smtClean="0"/>
              <a:pPr/>
              <a:t>‹#›</a:t>
            </a:fld>
            <a:endParaRPr lang="en-IN" dirty="0"/>
          </a:p>
        </p:txBody>
      </p:sp>
    </p:spTree>
    <p:extLst>
      <p:ext uri="{BB962C8B-B14F-4D97-AF65-F5344CB8AC3E}">
        <p14:creationId xmlns="" xmlns:p14="http://schemas.microsoft.com/office/powerpoint/2010/main" val="768762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ECBAC1-7789-4357-8BC1-FDFE429D0286}" type="datetimeFigureOut">
              <a:rPr lang="en-IN" smtClean="0"/>
              <a:pPr/>
              <a:t>11-06-2014</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DC45B-2D3A-4376-B666-25951CC3BE05}" type="slidenum">
              <a:rPr lang="en-IN" smtClean="0"/>
              <a:pPr/>
              <a:t>‹#›</a:t>
            </a:fld>
            <a:endParaRPr lang="en-IN" dirty="0"/>
          </a:p>
        </p:txBody>
      </p:sp>
    </p:spTree>
    <p:extLst>
      <p:ext uri="{BB962C8B-B14F-4D97-AF65-F5344CB8AC3E}">
        <p14:creationId xmlns="" xmlns:p14="http://schemas.microsoft.com/office/powerpoint/2010/main" val="2803415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mailto:paul@petruslaw.com" TargetMode="External"/><Relationship Id="rId2" Type="http://schemas.openxmlformats.org/officeDocument/2006/relationships/hyperlink" Target="http://www.petruslaw.com/" TargetMode="External"/><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52778" y="2590800"/>
            <a:ext cx="7275513" cy="1676400"/>
          </a:xfrm>
        </p:spPr>
        <p:txBody>
          <a:bodyPr anchor="ctr">
            <a:noAutofit/>
          </a:bodyPr>
          <a:lstStyle>
            <a:lvl1pPr marL="0" indent="0" algn="ctr">
              <a:buNone/>
              <a:defRPr sz="4400" b="1">
                <a:solidFill>
                  <a:srgbClr val="0070C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TextBox 6"/>
          <p:cNvSpPr txBox="1"/>
          <p:nvPr userDrawn="1"/>
        </p:nvSpPr>
        <p:spPr>
          <a:xfrm>
            <a:off x="5638800" y="5112603"/>
            <a:ext cx="2461691" cy="830997"/>
          </a:xfrm>
          <a:prstGeom prst="rect">
            <a:avLst/>
          </a:prstGeom>
          <a:noFill/>
        </p:spPr>
        <p:txBody>
          <a:bodyPr wrap="square" rtlCol="0">
            <a:spAutoFit/>
          </a:bodyPr>
          <a:lstStyle/>
          <a:p>
            <a:pPr marL="0" algn="l" defTabSz="914400" rtl="0" eaLnBrk="1" latinLnBrk="0" hangingPunct="1"/>
            <a:r>
              <a:rPr lang="en-IN" sz="1200" kern="1200" dirty="0" smtClean="0">
                <a:solidFill>
                  <a:srgbClr val="C00000"/>
                </a:solidFill>
                <a:latin typeface="+mn-lt"/>
                <a:ea typeface="+mn-ea"/>
                <a:cs typeface="+mn-cs"/>
                <a:hlinkClick r:id="rId2"/>
              </a:rPr>
              <a:t>www.petruslaw.com</a:t>
            </a:r>
            <a:endParaRPr lang="en-IN" sz="1200" kern="1200" dirty="0" smtClean="0">
              <a:solidFill>
                <a:srgbClr val="C00000"/>
              </a:solidFill>
              <a:latin typeface="+mn-lt"/>
              <a:ea typeface="+mn-ea"/>
              <a:cs typeface="+mn-cs"/>
            </a:endParaRPr>
          </a:p>
          <a:p>
            <a:pPr marL="0" algn="l" defTabSz="914400" rtl="0" eaLnBrk="1" latinLnBrk="0" hangingPunct="1"/>
            <a:r>
              <a:rPr lang="en-US" sz="1200" kern="1200" dirty="0" smtClean="0">
                <a:solidFill>
                  <a:srgbClr val="C00000"/>
                </a:solidFill>
                <a:latin typeface="+mn-lt"/>
                <a:ea typeface="+mn-ea"/>
                <a:cs typeface="+mn-cs"/>
              </a:rPr>
              <a:t>New</a:t>
            </a:r>
            <a:r>
              <a:rPr lang="en-US" sz="1200" kern="1200" baseline="0" dirty="0" smtClean="0">
                <a:solidFill>
                  <a:srgbClr val="C00000"/>
                </a:solidFill>
                <a:latin typeface="+mn-lt"/>
                <a:ea typeface="+mn-ea"/>
                <a:cs typeface="+mn-cs"/>
              </a:rPr>
              <a:t> York Criminal Defense Lawyer</a:t>
            </a:r>
          </a:p>
          <a:p>
            <a:pPr marL="0" algn="l" defTabSz="914400" rtl="0" eaLnBrk="1" latinLnBrk="0" hangingPunct="1"/>
            <a:r>
              <a:rPr lang="en-IN" sz="1200" dirty="0" smtClean="0"/>
              <a:t>Phone: 212.564.2440/</a:t>
            </a:r>
            <a:r>
              <a:rPr lang="en-US" sz="1200" dirty="0" smtClean="0"/>
              <a:t>212.385.1961</a:t>
            </a:r>
            <a:r>
              <a:rPr lang="en-IN" sz="1200" dirty="0" smtClean="0"/>
              <a:t/>
            </a:r>
            <a:br>
              <a:rPr lang="en-IN" sz="1200" dirty="0" smtClean="0"/>
            </a:br>
            <a:r>
              <a:rPr lang="en-IN" sz="1200" dirty="0" smtClean="0">
                <a:hlinkClick r:id="rId3"/>
              </a:rPr>
              <a:t>paul@petruslaw.com</a:t>
            </a:r>
            <a:endParaRPr lang="en-IN" sz="1200" kern="1200" dirty="0" smtClean="0">
              <a:solidFill>
                <a:srgbClr val="C00000"/>
              </a:solidFill>
              <a:latin typeface="+mn-lt"/>
              <a:ea typeface="+mn-ea"/>
              <a:cs typeface="+mn-cs"/>
            </a:endParaRPr>
          </a:p>
        </p:txBody>
      </p:sp>
      <p:sp>
        <p:nvSpPr>
          <p:cNvPr id="13" name="TextBox 12"/>
          <p:cNvSpPr txBox="1"/>
          <p:nvPr userDrawn="1"/>
        </p:nvSpPr>
        <p:spPr>
          <a:xfrm>
            <a:off x="724930" y="5105400"/>
            <a:ext cx="4799289" cy="747693"/>
          </a:xfrm>
          <a:prstGeom prst="rect">
            <a:avLst/>
          </a:prstGeom>
          <a:noFill/>
        </p:spPr>
        <p:txBody>
          <a:bodyPr wrap="square" rtlCol="0">
            <a:spAutoFit/>
          </a:bodyPr>
          <a:lstStyle/>
          <a:p>
            <a:r>
              <a:rPr lang="en-US" sz="1200" b="1" dirty="0" smtClean="0">
                <a:solidFill>
                  <a:schemeClr val="tx1">
                    <a:lumMod val="65000"/>
                    <a:lumOff val="35000"/>
                  </a:schemeClr>
                </a:solidFill>
              </a:rPr>
              <a:t>Disclaimer:</a:t>
            </a:r>
          </a:p>
          <a:p>
            <a:r>
              <a:rPr lang="en-US" sz="1200" dirty="0" smtClean="0">
                <a:solidFill>
                  <a:schemeClr val="tx1">
                    <a:lumMod val="65000"/>
                    <a:lumOff val="35000"/>
                  </a:schemeClr>
                </a:solidFill>
              </a:rPr>
              <a:t>The tips in this presentation are general in nature.</a:t>
            </a:r>
            <a:r>
              <a:rPr lang="en-US" sz="1200" baseline="0" dirty="0" smtClean="0">
                <a:solidFill>
                  <a:schemeClr val="tx1">
                    <a:lumMod val="65000"/>
                    <a:lumOff val="35000"/>
                  </a:schemeClr>
                </a:solidFill>
              </a:rPr>
              <a:t> Please use your discretion while following them. The author does not guarantee legal validity of the tips contained herein.</a:t>
            </a:r>
            <a:endParaRPr lang="en-IN" sz="1200" dirty="0">
              <a:solidFill>
                <a:schemeClr val="tx1">
                  <a:lumMod val="65000"/>
                  <a:lumOff val="35000"/>
                </a:schemeClr>
              </a:solidFill>
            </a:endParaRPr>
          </a:p>
        </p:txBody>
      </p:sp>
      <p:grpSp>
        <p:nvGrpSpPr>
          <p:cNvPr id="10" name="Group 9"/>
          <p:cNvGrpSpPr/>
          <p:nvPr userDrawn="1"/>
        </p:nvGrpSpPr>
        <p:grpSpPr>
          <a:xfrm>
            <a:off x="722870" y="665546"/>
            <a:ext cx="7735330" cy="858454"/>
            <a:chOff x="0" y="0"/>
            <a:chExt cx="9144000" cy="1042111"/>
          </a:xfrm>
        </p:grpSpPr>
        <p:pic>
          <p:nvPicPr>
            <p:cNvPr id="11" name="Picture 3" descr="C:\Private\Data\Projects\Client Projects\petruslaw\images\bio.jpg"/>
            <p:cNvPicPr>
              <a:picLocks noChangeAspect="1" noChangeArrowheads="1"/>
            </p:cNvPicPr>
            <p:nvPr userDrawn="1"/>
          </p:nvPicPr>
          <p:blipFill>
            <a:blip r:embed="rId4" cstate="print"/>
            <a:srcRect/>
            <a:stretch>
              <a:fillRect/>
            </a:stretch>
          </p:blipFill>
          <p:spPr bwMode="auto">
            <a:xfrm>
              <a:off x="0" y="0"/>
              <a:ext cx="990600" cy="1042111"/>
            </a:xfrm>
            <a:prstGeom prst="rect">
              <a:avLst/>
            </a:prstGeom>
            <a:noFill/>
          </p:spPr>
        </p:pic>
        <p:pic>
          <p:nvPicPr>
            <p:cNvPr id="14" name="Picture 5" descr="Paul D. Petrus"/>
            <p:cNvPicPr>
              <a:picLocks noChangeAspect="1" noChangeArrowheads="1"/>
            </p:cNvPicPr>
            <p:nvPr userDrawn="1"/>
          </p:nvPicPr>
          <p:blipFill>
            <a:blip r:embed="rId5" cstate="print"/>
            <a:srcRect/>
            <a:stretch>
              <a:fillRect/>
            </a:stretch>
          </p:blipFill>
          <p:spPr bwMode="auto">
            <a:xfrm>
              <a:off x="1066800" y="304800"/>
              <a:ext cx="3881879" cy="685800"/>
            </a:xfrm>
            <a:prstGeom prst="rect">
              <a:avLst/>
            </a:prstGeom>
            <a:noFill/>
          </p:spPr>
        </p:pic>
        <p:cxnSp>
          <p:nvCxnSpPr>
            <p:cNvPr id="15" name="Straight Connector 14"/>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grpSp>
        <p:nvGrpSpPr>
          <p:cNvPr id="2" name="Group 9"/>
          <p:cNvGrpSpPr/>
          <p:nvPr userDrawn="1"/>
        </p:nvGrpSpPr>
        <p:grpSpPr>
          <a:xfrm>
            <a:off x="722870" y="665546"/>
            <a:ext cx="7735330" cy="858454"/>
            <a:chOff x="0" y="0"/>
            <a:chExt cx="9144000" cy="1042111"/>
          </a:xfrm>
        </p:grpSpPr>
        <p:pic>
          <p:nvPicPr>
            <p:cNvPr id="11"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4"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5" name="Straight Connector 14"/>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Text Placeholder 3"/>
          <p:cNvSpPr>
            <a:spLocks noGrp="1"/>
          </p:cNvSpPr>
          <p:nvPr>
            <p:ph type="body" sz="half" idx="2"/>
          </p:nvPr>
        </p:nvSpPr>
        <p:spPr>
          <a:xfrm>
            <a:off x="990600" y="2514600"/>
            <a:ext cx="7162800" cy="3276600"/>
          </a:xfrm>
        </p:spPr>
        <p:txBody>
          <a:bodyPr vert="horz" lIns="91440" tIns="45720" rIns="91440" bIns="45720" rtlCol="0" anchor="ctr">
            <a:noAutofit/>
          </a:bodyPr>
          <a:lstStyle>
            <a:lvl1pPr marL="0" indent="0" algn="l">
              <a:buNone/>
              <a:defRPr lang="en-US" sz="2400" b="1" kern="1200" dirty="0" smtClean="0">
                <a:solidFill>
                  <a:srgbClr val="0070C0"/>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ct val="20000"/>
              </a:spcBef>
              <a:buFont typeface="Arial" pitchFamily="34" charset="0"/>
              <a:buNone/>
            </a:pPr>
            <a:endParaRPr lang="en-US"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52778" y="1828800"/>
            <a:ext cx="7275513" cy="914400"/>
          </a:xfrm>
        </p:spPr>
        <p:txBody>
          <a:bodyPr anchor="ctr">
            <a:noAutofit/>
          </a:bodyPr>
          <a:lstStyle>
            <a:lvl1pPr marL="0" indent="0" algn="ctr">
              <a:buNone/>
              <a:defRPr sz="3600" b="1">
                <a:solidFill>
                  <a:srgbClr val="0070C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grpSp>
        <p:nvGrpSpPr>
          <p:cNvPr id="2" name="Group 9"/>
          <p:cNvGrpSpPr/>
          <p:nvPr userDrawn="1"/>
        </p:nvGrpSpPr>
        <p:grpSpPr>
          <a:xfrm>
            <a:off x="722870" y="665546"/>
            <a:ext cx="7735330" cy="858454"/>
            <a:chOff x="0" y="0"/>
            <a:chExt cx="9144000" cy="1042111"/>
          </a:xfrm>
        </p:grpSpPr>
        <p:pic>
          <p:nvPicPr>
            <p:cNvPr id="11"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4"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5" name="Straight Connector 14"/>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Text Placeholder 3"/>
          <p:cNvSpPr>
            <a:spLocks noGrp="1"/>
          </p:cNvSpPr>
          <p:nvPr>
            <p:ph type="body" sz="half" idx="2"/>
          </p:nvPr>
        </p:nvSpPr>
        <p:spPr>
          <a:xfrm>
            <a:off x="914400" y="2971800"/>
            <a:ext cx="7315200" cy="3276600"/>
          </a:xfrm>
        </p:spPr>
        <p:txBody>
          <a:bodyPr>
            <a:normAutofit/>
          </a:bodyPr>
          <a:lstStyle>
            <a:lvl1pPr marL="0" indent="0">
              <a:buNone/>
              <a:defRPr sz="240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2870" y="1676400"/>
            <a:ext cx="7430530" cy="719138"/>
          </a:xfrm>
        </p:spPr>
        <p:txBody>
          <a:bodyPr anchor="ctr">
            <a:normAutofit/>
          </a:bodyPr>
          <a:lstStyle>
            <a:lvl1pPr algn="ctr">
              <a:defRPr sz="1800" b="1">
                <a:solidFill>
                  <a:schemeClr val="tx1"/>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257800" y="2514600"/>
            <a:ext cx="2895600" cy="2590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762000" y="2514600"/>
            <a:ext cx="4267200" cy="2590800"/>
          </a:xfrm>
        </p:spPr>
        <p:txBody>
          <a:bodyPr>
            <a:normAutofit/>
          </a:bodyPr>
          <a:lstStyle>
            <a:lvl1pPr marL="0" indent="0">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grpSp>
        <p:nvGrpSpPr>
          <p:cNvPr id="11" name="Group 10"/>
          <p:cNvGrpSpPr/>
          <p:nvPr userDrawn="1"/>
        </p:nvGrpSpPr>
        <p:grpSpPr>
          <a:xfrm>
            <a:off x="722870" y="665546"/>
            <a:ext cx="7735330" cy="858454"/>
            <a:chOff x="0" y="0"/>
            <a:chExt cx="9144000" cy="1042111"/>
          </a:xfrm>
        </p:grpSpPr>
        <p:pic>
          <p:nvPicPr>
            <p:cNvPr id="12"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6"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7" name="Straight Connector 16"/>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75735" y="3352801"/>
            <a:ext cx="8229600" cy="990600"/>
          </a:xfrm>
        </p:spPr>
        <p:txBody>
          <a:bodyPr anchor="ctr"/>
          <a:lstStyle>
            <a:lvl1pPr marL="0" indent="0" algn="ctr">
              <a:buNone/>
              <a:defRPr baseline="0"/>
            </a:lvl1pPr>
          </a:lstStyle>
          <a:p>
            <a:pPr lvl="0"/>
            <a:r>
              <a:rPr lang="en-US" dirty="0" smtClean="0"/>
              <a:t>Add title</a:t>
            </a:r>
            <a:endParaRPr lang="en-US" dirty="0"/>
          </a:p>
        </p:txBody>
      </p:sp>
      <p:grpSp>
        <p:nvGrpSpPr>
          <p:cNvPr id="13" name="Group 12"/>
          <p:cNvGrpSpPr/>
          <p:nvPr userDrawn="1"/>
        </p:nvGrpSpPr>
        <p:grpSpPr>
          <a:xfrm>
            <a:off x="722870" y="665546"/>
            <a:ext cx="7735330" cy="858454"/>
            <a:chOff x="0" y="0"/>
            <a:chExt cx="9144000" cy="1042111"/>
          </a:xfrm>
        </p:grpSpPr>
        <p:pic>
          <p:nvPicPr>
            <p:cNvPr id="14" name="Picture 3" descr="C:\Private\Data\Projects\Client Projects\petruslaw\images\bio.jpg"/>
            <p:cNvPicPr>
              <a:picLocks noChangeAspect="1" noChangeArrowheads="1"/>
            </p:cNvPicPr>
            <p:nvPr userDrawn="1"/>
          </p:nvPicPr>
          <p:blipFill>
            <a:blip r:embed="rId2" cstate="print"/>
            <a:srcRect/>
            <a:stretch>
              <a:fillRect/>
            </a:stretch>
          </p:blipFill>
          <p:spPr bwMode="auto">
            <a:xfrm>
              <a:off x="0" y="0"/>
              <a:ext cx="990600" cy="1042111"/>
            </a:xfrm>
            <a:prstGeom prst="rect">
              <a:avLst/>
            </a:prstGeom>
            <a:noFill/>
          </p:spPr>
        </p:pic>
        <p:pic>
          <p:nvPicPr>
            <p:cNvPr id="15" name="Picture 5" descr="Paul D. Petrus"/>
            <p:cNvPicPr>
              <a:picLocks noChangeAspect="1" noChangeArrowheads="1"/>
            </p:cNvPicPr>
            <p:nvPr userDrawn="1"/>
          </p:nvPicPr>
          <p:blipFill>
            <a:blip r:embed="rId3" cstate="print"/>
            <a:srcRect/>
            <a:stretch>
              <a:fillRect/>
            </a:stretch>
          </p:blipFill>
          <p:spPr bwMode="auto">
            <a:xfrm>
              <a:off x="1066800" y="304800"/>
              <a:ext cx="3881879" cy="685800"/>
            </a:xfrm>
            <a:prstGeom prst="rect">
              <a:avLst/>
            </a:prstGeom>
            <a:noFill/>
          </p:spPr>
        </p:pic>
        <p:cxnSp>
          <p:nvCxnSpPr>
            <p:cNvPr id="16" name="Straight Connector 15"/>
            <p:cNvCxnSpPr/>
            <p:nvPr userDrawn="1"/>
          </p:nvCxnSpPr>
          <p:spPr>
            <a:xfrm>
              <a:off x="0" y="1042086"/>
              <a:ext cx="91440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6/11/2014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1" r:id="rId1"/>
    <p:sldLayoutId id="2147483661" r:id="rId2"/>
    <p:sldLayoutId id="2147483660" r:id="rId3"/>
    <p:sldLayoutId id="2147483657" r:id="rId4"/>
    <p:sldLayoutId id="2147483650" r:id="rId5"/>
    <p:sldLayoutId id="2147483652" r:id="rId6"/>
    <p:sldLayoutId id="2147483653" r:id="rId7"/>
    <p:sldLayoutId id="2147483654" r:id="rId8"/>
    <p:sldLayoutId id="2147483655" r:id="rId9"/>
    <p:sldLayoutId id="2147483656"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etruslaw.com/" TargetMode="External"/><Relationship Id="rId2" Type="http://schemas.openxmlformats.org/officeDocument/2006/relationships/hyperlink" Target="mailto:paul@petruslaw.com"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990600" y="2286000"/>
            <a:ext cx="7275513" cy="1600200"/>
          </a:xfrm>
        </p:spPr>
        <p:txBody>
          <a:bodyPr/>
          <a:lstStyle/>
          <a:p>
            <a:r>
              <a:rPr lang="en-US" sz="3200" dirty="0" smtClean="0">
                <a:solidFill>
                  <a:schemeClr val="tx2">
                    <a:lumMod val="75000"/>
                  </a:schemeClr>
                </a:solidFill>
                <a:latin typeface="+mj-lt"/>
                <a:ea typeface="+mj-ea"/>
                <a:cs typeface="+mj-cs"/>
              </a:rPr>
              <a:t>Paul D. Petrus, Jr. – Experienced </a:t>
            </a:r>
            <a:r>
              <a:rPr lang="en-US" sz="3200" dirty="0" smtClean="0">
                <a:solidFill>
                  <a:schemeClr val="tx2">
                    <a:lumMod val="75000"/>
                  </a:schemeClr>
                </a:solidFill>
              </a:rPr>
              <a:t>NYC </a:t>
            </a:r>
            <a:r>
              <a:rPr lang="en-US" sz="3200" dirty="0" smtClean="0">
                <a:solidFill>
                  <a:schemeClr val="tx2">
                    <a:lumMod val="75000"/>
                  </a:schemeClr>
                </a:solidFill>
                <a:latin typeface="+mj-lt"/>
                <a:ea typeface="+mj-ea"/>
                <a:cs typeface="+mj-cs"/>
              </a:rPr>
              <a:t>Criminal Attorney</a:t>
            </a:r>
            <a:endParaRPr lang="en-US" sz="3200" dirty="0">
              <a:solidFill>
                <a:schemeClr val="tx2">
                  <a:lumMod val="75000"/>
                </a:schemeClr>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90600" y="2743200"/>
            <a:ext cx="7162800" cy="3276600"/>
          </a:xfrm>
        </p:spPr>
        <p:txBody>
          <a:bodyPr/>
          <a:lstStyle/>
          <a:p>
            <a:pPr algn="ctr"/>
            <a:endParaRPr lang="en-US" dirty="0" smtClean="0"/>
          </a:p>
          <a:p>
            <a:pPr algn="ctr"/>
            <a:endParaRPr lang="en-US" dirty="0"/>
          </a:p>
          <a:p>
            <a:pPr algn="ctr"/>
            <a:r>
              <a:rPr lang="en-US" sz="3000" dirty="0" smtClean="0"/>
              <a:t>Contact Us:</a:t>
            </a:r>
          </a:p>
          <a:p>
            <a:pPr algn="ctr"/>
            <a:r>
              <a:rPr lang="en-US" dirty="0" smtClean="0"/>
              <a:t>Paul D. </a:t>
            </a:r>
            <a:r>
              <a:rPr lang="en-US" dirty="0" err="1" smtClean="0"/>
              <a:t>Petrus</a:t>
            </a:r>
            <a:r>
              <a:rPr lang="en-US" dirty="0" smtClean="0"/>
              <a:t>, Jr.</a:t>
            </a:r>
          </a:p>
          <a:p>
            <a:pPr algn="ctr"/>
            <a:r>
              <a:rPr lang="en-US" b="0" dirty="0"/>
              <a:t>The Empire State </a:t>
            </a:r>
            <a:r>
              <a:rPr lang="en-US" b="0" dirty="0" smtClean="0"/>
              <a:t>Building, 350 </a:t>
            </a:r>
            <a:r>
              <a:rPr lang="en-US" b="0" dirty="0"/>
              <a:t>Fifth Avenue, </a:t>
            </a:r>
            <a:r>
              <a:rPr lang="en-US" b="0" dirty="0" smtClean="0"/>
              <a:t/>
            </a:r>
            <a:br>
              <a:rPr lang="en-US" b="0" dirty="0" smtClean="0"/>
            </a:br>
            <a:r>
              <a:rPr lang="en-US" b="0" dirty="0" smtClean="0"/>
              <a:t>Suite 3601,New </a:t>
            </a:r>
            <a:r>
              <a:rPr lang="en-US" b="0" dirty="0"/>
              <a:t>York, NY </a:t>
            </a:r>
            <a:r>
              <a:rPr lang="en-US" b="0" dirty="0" smtClean="0"/>
              <a:t>10118</a:t>
            </a:r>
          </a:p>
          <a:p>
            <a:pPr algn="ctr"/>
            <a:r>
              <a:rPr lang="en-US" b="0" dirty="0" smtClean="0"/>
              <a:t>Ph. No.</a:t>
            </a:r>
            <a:r>
              <a:rPr lang="en-US" dirty="0" smtClean="0"/>
              <a:t>212-385-1961 / 212-564-2440</a:t>
            </a:r>
            <a:endParaRPr lang="en-US" dirty="0"/>
          </a:p>
          <a:p>
            <a:pPr algn="ctr"/>
            <a:r>
              <a:rPr lang="en-US" b="0" dirty="0" smtClean="0"/>
              <a:t>Email: </a:t>
            </a:r>
            <a:r>
              <a:rPr lang="en-US" u="sng" dirty="0" smtClean="0">
                <a:hlinkClick r:id="rId2"/>
              </a:rPr>
              <a:t>paul@petruslaw.com</a:t>
            </a:r>
            <a:endParaRPr lang="en-US" u="sng" dirty="0" smtClean="0"/>
          </a:p>
          <a:p>
            <a:pPr algn="ctr"/>
            <a:r>
              <a:rPr lang="en-US" u="sng" dirty="0" smtClean="0">
                <a:hlinkClick r:id="rId3"/>
              </a:rPr>
              <a:t>www.petruslaw.com</a:t>
            </a:r>
            <a:r>
              <a:rPr lang="en-US" dirty="0" smtClean="0"/>
              <a:t> </a:t>
            </a:r>
            <a:endParaRPr lang="en-US" dirty="0"/>
          </a:p>
          <a:p>
            <a:endParaRPr lang="en-US" dirty="0" smtClean="0"/>
          </a:p>
          <a:p>
            <a:endParaRPr lang="en-US" dirty="0"/>
          </a:p>
        </p:txBody>
      </p:sp>
      <p:pic>
        <p:nvPicPr>
          <p:cNvPr id="5122" name="Picture 2" descr="D:\SkyDrive\SEO\petruslaw\images\contact.jpg"/>
          <p:cNvPicPr>
            <a:picLocks noChangeAspect="1" noChangeArrowheads="1"/>
          </p:cNvPicPr>
          <p:nvPr/>
        </p:nvPicPr>
        <p:blipFill>
          <a:blip r:embed="rId4" cstate="print"/>
          <a:srcRect/>
          <a:stretch>
            <a:fillRect/>
          </a:stretch>
        </p:blipFill>
        <p:spPr bwMode="auto">
          <a:xfrm>
            <a:off x="1371600" y="1600200"/>
            <a:ext cx="6629400" cy="107490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762000" y="2438400"/>
            <a:ext cx="4191000" cy="2590800"/>
          </a:xfrm>
        </p:spPr>
        <p:txBody>
          <a:bodyPr>
            <a:noAutofit/>
          </a:bodyPr>
          <a:lstStyle/>
          <a:p>
            <a:pPr marL="342900" indent="-342900" algn="just"/>
            <a:r>
              <a:rPr lang="en-US" b="1" dirty="0" smtClean="0">
                <a:solidFill>
                  <a:schemeClr val="accent1">
                    <a:lumMod val="75000"/>
                  </a:schemeClr>
                </a:solidFill>
              </a:rPr>
              <a:t>     Mr. Paul D. Petrus, Jr. focuses on all criminal matters in the state of New York, including violations, misdemeanors, felonies and all federal crimes.</a:t>
            </a:r>
          </a:p>
        </p:txBody>
      </p:sp>
      <p:pic>
        <p:nvPicPr>
          <p:cNvPr id="1026" name="Picture 2"/>
          <p:cNvPicPr>
            <a:picLocks noChangeAspect="1" noChangeArrowheads="1"/>
          </p:cNvPicPr>
          <p:nvPr/>
        </p:nvPicPr>
        <p:blipFill>
          <a:blip r:embed="rId2" cstate="print"/>
          <a:srcRect/>
          <a:stretch>
            <a:fillRect/>
          </a:stretch>
        </p:blipFill>
        <p:spPr bwMode="auto">
          <a:xfrm>
            <a:off x="5562600" y="2514600"/>
            <a:ext cx="2562225" cy="1743075"/>
          </a:xfrm>
          <a:prstGeom prst="rect">
            <a:avLst/>
          </a:prstGeom>
          <a:noFill/>
          <a:ln w="9525">
            <a:noFill/>
            <a:miter lim="800000"/>
            <a:headEnd/>
            <a:tailEnd/>
          </a:ln>
          <a:effectLst/>
        </p:spPr>
      </p:pic>
    </p:spTree>
    <p:extLst>
      <p:ext uri="{BB962C8B-B14F-4D97-AF65-F5344CB8AC3E}">
        <p14:creationId xmlns="" xmlns:p14="http://schemas.microsoft.com/office/powerpoint/2010/main" val="800239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990600" y="2057400"/>
            <a:ext cx="7315200" cy="3276600"/>
          </a:xfrm>
        </p:spPr>
        <p:txBody>
          <a:bodyPr>
            <a:normAutofit/>
          </a:bodyPr>
          <a:lstStyle/>
          <a:p>
            <a:pPr marL="342900" indent="-342900" algn="just"/>
            <a:r>
              <a:rPr lang="en-US" sz="2000" b="1" dirty="0" smtClean="0">
                <a:solidFill>
                  <a:schemeClr val="accent1">
                    <a:lumMod val="75000"/>
                  </a:schemeClr>
                </a:solidFill>
              </a:rPr>
              <a:t>	Mr. Petrus represents clients at all levels of the criminal justice system. He has represented clients with charges ranging from marijuana possession to financial fraud and clients convicted of murder at the appellate level.</a:t>
            </a:r>
            <a:endParaRPr lang="en-US" sz="2000" b="1" dirty="0">
              <a:solidFill>
                <a:schemeClr val="accent1">
                  <a:lumMod val="75000"/>
                </a:schemeClr>
              </a:solidFill>
            </a:endParaRPr>
          </a:p>
        </p:txBody>
      </p:sp>
      <p:pic>
        <p:nvPicPr>
          <p:cNvPr id="5" name="Picture 2" descr="D:\private\data\project repository\Mar\Mar-22\index1.jpg"/>
          <p:cNvPicPr>
            <a:picLocks noChangeAspect="1" noChangeArrowheads="1"/>
          </p:cNvPicPr>
          <p:nvPr/>
        </p:nvPicPr>
        <p:blipFill>
          <a:blip r:embed="rId2" cstate="print"/>
          <a:srcRect/>
          <a:stretch>
            <a:fillRect/>
          </a:stretch>
        </p:blipFill>
        <p:spPr bwMode="auto">
          <a:xfrm>
            <a:off x="1295400" y="4038600"/>
            <a:ext cx="6477000" cy="1143000"/>
          </a:xfrm>
          <a:prstGeom prst="rect">
            <a:avLst/>
          </a:prstGeom>
          <a:noFill/>
        </p:spPr>
      </p:pic>
    </p:spTree>
    <p:extLst>
      <p:ext uri="{BB962C8B-B14F-4D97-AF65-F5344CB8AC3E}">
        <p14:creationId xmlns="" xmlns:p14="http://schemas.microsoft.com/office/powerpoint/2010/main" val="2887666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52778" y="1828800"/>
            <a:ext cx="7275513" cy="762000"/>
          </a:xfrm>
        </p:spPr>
        <p:txBody>
          <a:bodyPr/>
          <a:lstStyle/>
          <a:p>
            <a:r>
              <a:rPr lang="en-US" sz="2800" dirty="0" smtClean="0">
                <a:solidFill>
                  <a:schemeClr val="tx2">
                    <a:lumMod val="75000"/>
                  </a:schemeClr>
                </a:solidFill>
              </a:rPr>
              <a:t>Some Practice Areas of Paul D. Petrus, Jr.</a:t>
            </a:r>
          </a:p>
          <a:p>
            <a:endParaRPr lang="en-US" sz="2800" dirty="0"/>
          </a:p>
        </p:txBody>
      </p:sp>
      <p:sp>
        <p:nvSpPr>
          <p:cNvPr id="3" name="Text Placeholder 2"/>
          <p:cNvSpPr>
            <a:spLocks noGrp="1"/>
          </p:cNvSpPr>
          <p:nvPr>
            <p:ph type="body" sz="half" idx="2"/>
          </p:nvPr>
        </p:nvSpPr>
        <p:spPr>
          <a:xfrm>
            <a:off x="914400" y="2133600"/>
            <a:ext cx="7315200" cy="3886200"/>
          </a:xfrm>
        </p:spPr>
        <p:txBody>
          <a:bodyPr>
            <a:normAutofit fontScale="92500" lnSpcReduction="20000"/>
          </a:bodyPr>
          <a:lstStyle/>
          <a:p>
            <a:endParaRPr lang="en-US" sz="2200" b="1" dirty="0" smtClean="0">
              <a:solidFill>
                <a:schemeClr val="tx2">
                  <a:lumMod val="75000"/>
                </a:schemeClr>
              </a:solidFill>
              <a:latin typeface="+mj-lt"/>
              <a:ea typeface="+mj-ea"/>
              <a:cs typeface="+mj-cs"/>
            </a:endParaRPr>
          </a:p>
          <a:p>
            <a:pPr algn="ctr"/>
            <a:r>
              <a:rPr lang="en-US" sz="2800" b="1" dirty="0" smtClean="0">
                <a:solidFill>
                  <a:schemeClr val="tx2">
                    <a:lumMod val="75000"/>
                  </a:schemeClr>
                </a:solidFill>
                <a:latin typeface="+mj-lt"/>
                <a:ea typeface="+mj-ea"/>
                <a:cs typeface="+mj-cs"/>
              </a:rPr>
              <a:t>New York DWI Lawyer</a:t>
            </a:r>
          </a:p>
          <a:p>
            <a:endParaRPr lang="en-US" sz="2200" b="1" dirty="0" smtClean="0">
              <a:solidFill>
                <a:schemeClr val="tx2">
                  <a:lumMod val="75000"/>
                </a:schemeClr>
              </a:solidFill>
              <a:latin typeface="+mj-lt"/>
              <a:ea typeface="+mj-ea"/>
              <a:cs typeface="+mj-cs"/>
            </a:endParaRPr>
          </a:p>
          <a:p>
            <a:r>
              <a:rPr lang="en-US" sz="2200" b="1" dirty="0" smtClean="0">
                <a:solidFill>
                  <a:schemeClr val="tx2">
                    <a:lumMod val="75000"/>
                  </a:schemeClr>
                </a:solidFill>
                <a:latin typeface="+mj-lt"/>
                <a:ea typeface="+mj-ea"/>
                <a:cs typeface="+mj-cs"/>
              </a:rPr>
              <a:t>Being convicted of operating a motor vehicle while intoxicated has serious consequences, including:</a:t>
            </a:r>
          </a:p>
          <a:p>
            <a:endParaRPr lang="en-US" sz="2200" b="1" dirty="0" smtClean="0">
              <a:solidFill>
                <a:schemeClr val="tx2">
                  <a:lumMod val="75000"/>
                </a:schemeClr>
              </a:solidFill>
              <a:latin typeface="+mj-lt"/>
              <a:ea typeface="+mj-ea"/>
              <a:cs typeface="+mj-cs"/>
            </a:endParaRPr>
          </a:p>
          <a:p>
            <a:pPr>
              <a:buFont typeface="Arial" pitchFamily="34" charset="0"/>
              <a:buChar char="•"/>
            </a:pPr>
            <a:r>
              <a:rPr lang="en-US" sz="2200" b="1" dirty="0" smtClean="0">
                <a:solidFill>
                  <a:schemeClr val="tx2">
                    <a:lumMod val="75000"/>
                  </a:schemeClr>
                </a:solidFill>
                <a:latin typeface="+mj-lt"/>
                <a:ea typeface="+mj-ea"/>
                <a:cs typeface="+mj-cs"/>
              </a:rPr>
              <a:t>    Loss of your driver’s license</a:t>
            </a:r>
          </a:p>
          <a:p>
            <a:pPr>
              <a:buFont typeface="Arial" pitchFamily="34" charset="0"/>
              <a:buChar char="•"/>
            </a:pPr>
            <a:r>
              <a:rPr lang="en-US" sz="2200" b="1" dirty="0" smtClean="0">
                <a:solidFill>
                  <a:schemeClr val="tx2">
                    <a:lumMod val="75000"/>
                  </a:schemeClr>
                </a:solidFill>
                <a:latin typeface="+mj-lt"/>
                <a:ea typeface="+mj-ea"/>
                <a:cs typeface="+mj-cs"/>
              </a:rPr>
              <a:t>    Higher insurance costs</a:t>
            </a:r>
          </a:p>
          <a:p>
            <a:pPr>
              <a:buFont typeface="Arial" pitchFamily="34" charset="0"/>
              <a:buChar char="•"/>
            </a:pPr>
            <a:r>
              <a:rPr lang="en-US" sz="2200" b="1" dirty="0" smtClean="0">
                <a:solidFill>
                  <a:schemeClr val="tx2">
                    <a:lumMod val="75000"/>
                  </a:schemeClr>
                </a:solidFill>
                <a:latin typeface="+mj-lt"/>
                <a:ea typeface="+mj-ea"/>
                <a:cs typeface="+mj-cs"/>
              </a:rPr>
              <a:t>    Substantial fines and court costs</a:t>
            </a:r>
          </a:p>
          <a:p>
            <a:pPr>
              <a:buFont typeface="Arial" pitchFamily="34" charset="0"/>
              <a:buChar char="•"/>
            </a:pPr>
            <a:r>
              <a:rPr lang="en-US" sz="2200" b="1" dirty="0" smtClean="0">
                <a:solidFill>
                  <a:schemeClr val="tx2">
                    <a:lumMod val="75000"/>
                  </a:schemeClr>
                </a:solidFill>
                <a:latin typeface="+mj-lt"/>
                <a:ea typeface="+mj-ea"/>
                <a:cs typeface="+mj-cs"/>
              </a:rPr>
              <a:t>    Probation</a:t>
            </a:r>
          </a:p>
          <a:p>
            <a:pPr>
              <a:buFont typeface="Arial" pitchFamily="34" charset="0"/>
              <a:buChar char="•"/>
            </a:pPr>
            <a:r>
              <a:rPr lang="en-US" sz="2200" b="1" dirty="0" smtClean="0">
                <a:solidFill>
                  <a:schemeClr val="tx2">
                    <a:lumMod val="75000"/>
                  </a:schemeClr>
                </a:solidFill>
                <a:latin typeface="+mj-lt"/>
                <a:ea typeface="+mj-ea"/>
                <a:cs typeface="+mj-cs"/>
              </a:rPr>
              <a:t>    Jail time</a:t>
            </a:r>
          </a:p>
          <a:p>
            <a:pPr>
              <a:buFont typeface="Arial" pitchFamily="34" charset="0"/>
              <a:buChar char="•"/>
            </a:pPr>
            <a:r>
              <a:rPr lang="en-US" sz="2200" b="1" dirty="0" smtClean="0">
                <a:solidFill>
                  <a:schemeClr val="tx2">
                    <a:lumMod val="75000"/>
                  </a:schemeClr>
                </a:solidFill>
                <a:latin typeface="+mj-lt"/>
                <a:ea typeface="+mj-ea"/>
                <a:cs typeface="+mj-cs"/>
              </a:rPr>
              <a:t>    Permanent criminal record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838200" y="2133600"/>
            <a:ext cx="4343400" cy="3276600"/>
          </a:xfrm>
        </p:spPr>
        <p:txBody>
          <a:bodyPr>
            <a:normAutofit/>
          </a:bodyPr>
          <a:lstStyle/>
          <a:p>
            <a:endParaRPr lang="en-US" sz="2000" b="1" dirty="0" smtClean="0">
              <a:solidFill>
                <a:schemeClr val="tx2">
                  <a:lumMod val="75000"/>
                </a:schemeClr>
              </a:solidFill>
              <a:latin typeface="+mj-lt"/>
              <a:ea typeface="+mj-ea"/>
              <a:cs typeface="+mj-cs"/>
            </a:endParaRPr>
          </a:p>
          <a:p>
            <a:r>
              <a:rPr lang="en-US" sz="2000" b="1" dirty="0" smtClean="0">
                <a:solidFill>
                  <a:schemeClr val="tx2">
                    <a:lumMod val="75000"/>
                  </a:schemeClr>
                </a:solidFill>
                <a:latin typeface="+mj-lt"/>
                <a:ea typeface="+mj-ea"/>
                <a:cs typeface="+mj-cs"/>
              </a:rPr>
              <a:t>NY DWI attorney Mr. Paul D. Petrus, Jr. understands the inner workings of the justice system, and will use his knowledge and expertise to defend your rights in your DWI criminal prosecution.</a:t>
            </a:r>
            <a:endParaRPr lang="en-US" sz="2000" b="1" dirty="0">
              <a:solidFill>
                <a:schemeClr val="tx2">
                  <a:lumMod val="75000"/>
                </a:schemeClr>
              </a:solidFill>
              <a:latin typeface="+mj-lt"/>
              <a:ea typeface="+mj-ea"/>
              <a:cs typeface="+mj-cs"/>
            </a:endParaRPr>
          </a:p>
        </p:txBody>
      </p:sp>
      <p:pic>
        <p:nvPicPr>
          <p:cNvPr id="5" name="Picture 2" descr="C:\Users\User\Desktop\shutterstock_40923400.jpg"/>
          <p:cNvPicPr>
            <a:picLocks noChangeAspect="1" noChangeArrowheads="1"/>
          </p:cNvPicPr>
          <p:nvPr/>
        </p:nvPicPr>
        <p:blipFill>
          <a:blip r:embed="rId2" cstate="print"/>
          <a:srcRect/>
          <a:stretch>
            <a:fillRect/>
          </a:stretch>
        </p:blipFill>
        <p:spPr bwMode="auto">
          <a:xfrm>
            <a:off x="5181600" y="2286000"/>
            <a:ext cx="3547690" cy="2590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90600" y="1600200"/>
            <a:ext cx="7275513" cy="914400"/>
          </a:xfrm>
        </p:spPr>
        <p:txBody>
          <a:bodyPr/>
          <a:lstStyle/>
          <a:p>
            <a:r>
              <a:rPr lang="en-US" sz="2800" dirty="0" smtClean="0">
                <a:solidFill>
                  <a:schemeClr val="tx2">
                    <a:lumMod val="75000"/>
                  </a:schemeClr>
                </a:solidFill>
                <a:latin typeface="+mj-lt"/>
                <a:ea typeface="+mj-ea"/>
                <a:cs typeface="+mj-cs"/>
              </a:rPr>
              <a:t>Drug Defense Attorney</a:t>
            </a:r>
          </a:p>
        </p:txBody>
      </p:sp>
      <p:sp>
        <p:nvSpPr>
          <p:cNvPr id="3" name="Text Placeholder 2"/>
          <p:cNvSpPr>
            <a:spLocks noGrp="1"/>
          </p:cNvSpPr>
          <p:nvPr>
            <p:ph type="body" sz="half" idx="2"/>
          </p:nvPr>
        </p:nvSpPr>
        <p:spPr>
          <a:xfrm>
            <a:off x="990600" y="2667000"/>
            <a:ext cx="7315200" cy="3276600"/>
          </a:xfrm>
        </p:spPr>
        <p:txBody>
          <a:bodyPr>
            <a:normAutofit/>
          </a:bodyPr>
          <a:lstStyle/>
          <a:p>
            <a:r>
              <a:rPr lang="en-US" sz="1900" b="1" dirty="0" smtClean="0">
                <a:solidFill>
                  <a:schemeClr val="tx2">
                    <a:lumMod val="75000"/>
                  </a:schemeClr>
                </a:solidFill>
                <a:latin typeface="+mj-lt"/>
                <a:ea typeface="+mj-ea"/>
                <a:cs typeface="+mj-cs"/>
              </a:rPr>
              <a:t>New York has some of the country’s toughest drug laws.</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If you have been charged with a drug crime, contact Paul D. Petrus, Jr. &amp; Associates, P.C. Mr. Petrus can help you participate in rehabilitation programs which have shown to be beneficial and are a much better alternative than incarceration.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sz="2800" dirty="0" smtClean="0">
                <a:solidFill>
                  <a:schemeClr val="tx2">
                    <a:lumMod val="75000"/>
                  </a:schemeClr>
                </a:solidFill>
                <a:latin typeface="+mj-lt"/>
                <a:ea typeface="+mj-ea"/>
                <a:cs typeface="+mj-cs"/>
              </a:rPr>
              <a:t>Sex Crimes Defense Attorney NY</a:t>
            </a:r>
            <a:endParaRPr lang="en-US" sz="2800" dirty="0">
              <a:solidFill>
                <a:schemeClr val="tx2">
                  <a:lumMod val="75000"/>
                </a:schemeClr>
              </a:solidFill>
              <a:latin typeface="+mj-lt"/>
              <a:ea typeface="+mj-ea"/>
              <a:cs typeface="+mj-cs"/>
            </a:endParaRPr>
          </a:p>
        </p:txBody>
      </p:sp>
      <p:sp>
        <p:nvSpPr>
          <p:cNvPr id="5" name="Text Placeholder 4"/>
          <p:cNvSpPr>
            <a:spLocks noGrp="1"/>
          </p:cNvSpPr>
          <p:nvPr>
            <p:ph type="body" sz="half" idx="2"/>
          </p:nvPr>
        </p:nvSpPr>
        <p:spPr/>
        <p:txBody>
          <a:bodyPr/>
          <a:lstStyle/>
          <a:p>
            <a:r>
              <a:rPr lang="en-US" sz="1900" b="1" dirty="0" smtClean="0">
                <a:solidFill>
                  <a:schemeClr val="tx2">
                    <a:lumMod val="75000"/>
                  </a:schemeClr>
                </a:solidFill>
                <a:latin typeface="+mj-lt"/>
                <a:ea typeface="+mj-ea"/>
                <a:cs typeface="+mj-cs"/>
              </a:rPr>
              <a:t>If you are facing a sex crime charge in New York , then you need a highly specialized and aggressive lawyer who understands sex crime charge and New York laws. </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At the law office of Paul D. Petrus, Jr. &amp; Associates, P.C. we handle all types of sexual assault and child molestation charges in New York.</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sz="2800" dirty="0" smtClean="0">
                <a:solidFill>
                  <a:schemeClr val="tx2">
                    <a:lumMod val="75000"/>
                  </a:schemeClr>
                </a:solidFill>
                <a:latin typeface="+mj-lt"/>
                <a:ea typeface="+mj-ea"/>
                <a:cs typeface="+mj-cs"/>
              </a:rPr>
              <a:t>Theft Crime Defense Attorney NY</a:t>
            </a:r>
          </a:p>
        </p:txBody>
      </p:sp>
      <p:sp>
        <p:nvSpPr>
          <p:cNvPr id="3" name="Text Placeholder 2"/>
          <p:cNvSpPr>
            <a:spLocks noGrp="1"/>
          </p:cNvSpPr>
          <p:nvPr>
            <p:ph type="body" sz="half" idx="2"/>
          </p:nvPr>
        </p:nvSpPr>
        <p:spPr/>
        <p:txBody>
          <a:bodyPr>
            <a:normAutofit/>
          </a:bodyPr>
          <a:lstStyle/>
          <a:p>
            <a:r>
              <a:rPr lang="en-US" sz="1900" b="1" dirty="0" smtClean="0">
                <a:solidFill>
                  <a:schemeClr val="tx2">
                    <a:lumMod val="75000"/>
                  </a:schemeClr>
                </a:solidFill>
                <a:latin typeface="+mj-lt"/>
                <a:ea typeface="+mj-ea"/>
                <a:cs typeface="+mj-cs"/>
              </a:rPr>
              <a:t>If you have been charged with a theft crime, then going through the legal process with a qualified professional to guide you and protect your rights will be a great advantage. </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Paul D. Petrus, Jr. has extensive knowledge of the different charges that are relevant to theft crimes.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838200" y="1524000"/>
            <a:ext cx="7275513" cy="914400"/>
          </a:xfrm>
        </p:spPr>
        <p:txBody>
          <a:bodyPr/>
          <a:lstStyle/>
          <a:p>
            <a:r>
              <a:rPr lang="en-US" sz="2800" dirty="0" smtClean="0">
                <a:solidFill>
                  <a:schemeClr val="tx2">
                    <a:lumMod val="75000"/>
                  </a:schemeClr>
                </a:solidFill>
                <a:latin typeface="+mj-lt"/>
                <a:ea typeface="+mj-ea"/>
                <a:cs typeface="+mj-cs"/>
              </a:rPr>
              <a:t>White-Collar Lawyer NY</a:t>
            </a:r>
          </a:p>
        </p:txBody>
      </p:sp>
      <p:sp>
        <p:nvSpPr>
          <p:cNvPr id="3" name="Text Placeholder 2"/>
          <p:cNvSpPr>
            <a:spLocks noGrp="1"/>
          </p:cNvSpPr>
          <p:nvPr>
            <p:ph type="body" sz="half" idx="2"/>
          </p:nvPr>
        </p:nvSpPr>
        <p:spPr>
          <a:xfrm>
            <a:off x="762000" y="2362200"/>
            <a:ext cx="7315200" cy="3276600"/>
          </a:xfrm>
        </p:spPr>
        <p:txBody>
          <a:bodyPr>
            <a:normAutofit/>
          </a:bodyPr>
          <a:lstStyle/>
          <a:p>
            <a:r>
              <a:rPr lang="en-US" sz="1900" b="1" dirty="0" smtClean="0">
                <a:solidFill>
                  <a:schemeClr val="tx2">
                    <a:lumMod val="75000"/>
                  </a:schemeClr>
                </a:solidFill>
                <a:latin typeface="+mj-lt"/>
                <a:ea typeface="+mj-ea"/>
                <a:cs typeface="+mj-cs"/>
              </a:rPr>
              <a:t>White-collar crime is a criminal offense committed to obtain financial gain illegally through deception, fraud or misinterpretation of information. </a:t>
            </a:r>
          </a:p>
          <a:p>
            <a:endParaRPr lang="en-US" sz="1900" b="1" dirty="0" smtClean="0">
              <a:solidFill>
                <a:schemeClr val="tx2">
                  <a:lumMod val="75000"/>
                </a:schemeClr>
              </a:solidFill>
              <a:latin typeface="+mj-lt"/>
              <a:ea typeface="+mj-ea"/>
              <a:cs typeface="+mj-cs"/>
            </a:endParaRPr>
          </a:p>
          <a:p>
            <a:r>
              <a:rPr lang="en-US" sz="1900" b="1" dirty="0" smtClean="0">
                <a:solidFill>
                  <a:schemeClr val="tx2">
                    <a:lumMod val="75000"/>
                  </a:schemeClr>
                </a:solidFill>
                <a:latin typeface="+mj-lt"/>
                <a:ea typeface="+mj-ea"/>
                <a:cs typeface="+mj-cs"/>
              </a:rPr>
              <a:t>If you have been arrested or charged with a white-collar crime in NY, then you should rely on the expertise of NY criminal defense lawyer Mr. Petrus, to get a reduced sentence or get out of the charges. </a:t>
            </a:r>
          </a:p>
        </p:txBody>
      </p:sp>
      <p:pic>
        <p:nvPicPr>
          <p:cNvPr id="1026" name="Picture 2" descr="C:\Users\User\Desktop\whitecollar.jpg"/>
          <p:cNvPicPr>
            <a:picLocks noChangeAspect="1" noChangeArrowheads="1"/>
          </p:cNvPicPr>
          <p:nvPr/>
        </p:nvPicPr>
        <p:blipFill>
          <a:blip r:embed="rId2" cstate="print"/>
          <a:srcRect/>
          <a:stretch>
            <a:fillRect/>
          </a:stretch>
        </p:blipFill>
        <p:spPr bwMode="auto">
          <a:xfrm>
            <a:off x="95250" y="4800600"/>
            <a:ext cx="9048750" cy="17145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1999</TotalTime>
  <Words>412</Words>
  <Application>Microsoft Office PowerPoint</Application>
  <PresentationFormat>On-screen Show (4:3)</PresentationFormat>
  <Paragraphs>41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Rhinoplasty</dc:title>
  <dc:creator>Thakur</dc:creator>
  <cp:lastModifiedBy>NARESH</cp:lastModifiedBy>
  <cp:revision>199</cp:revision>
  <dcterms:created xsi:type="dcterms:W3CDTF">2006-08-16T00:00:00Z</dcterms:created>
  <dcterms:modified xsi:type="dcterms:W3CDTF">2014-06-11T07:49:19Z</dcterms:modified>
</cp:coreProperties>
</file>