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71" r:id="rId2"/>
    <p:sldId id="311" r:id="rId3"/>
    <p:sldId id="329" r:id="rId4"/>
    <p:sldId id="330" r:id="rId5"/>
    <p:sldId id="331" r:id="rId6"/>
    <p:sldId id="319" r:id="rId7"/>
    <p:sldId id="30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BFEE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9104" autoAdjust="0"/>
  </p:normalViewPr>
  <p:slideViewPr>
    <p:cSldViewPr>
      <p:cViewPr>
        <p:scale>
          <a:sx n="76" d="100"/>
          <a:sy n="76" d="100"/>
        </p:scale>
        <p:origin x="-1332" y="48"/>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62"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EBDF37-8F55-4F9B-A380-19F599DF1166}" type="datetimeFigureOut">
              <a:rPr lang="en-IN" smtClean="0"/>
              <a:pPr/>
              <a:t>28-05-2014</a:t>
            </a:fld>
            <a:endParaRPr lang="en-IN"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F82776-6CB9-49FC-950A-30E6D7E2B6B3}" type="slidenum">
              <a:rPr lang="en-IN" smtClean="0"/>
              <a:pPr/>
              <a:t>‹#›</a:t>
            </a:fld>
            <a:endParaRPr lang="en-IN" dirty="0"/>
          </a:p>
        </p:txBody>
      </p:sp>
    </p:spTree>
    <p:extLst>
      <p:ext uri="{BB962C8B-B14F-4D97-AF65-F5344CB8AC3E}">
        <p14:creationId xmlns="" xmlns:p14="http://schemas.microsoft.com/office/powerpoint/2010/main" val="7687620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ECBAC1-7789-4357-8BC1-FDFE429D0286}" type="datetimeFigureOut">
              <a:rPr lang="en-IN" smtClean="0"/>
              <a:pPr/>
              <a:t>28-05-2014</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8DC45B-2D3A-4376-B666-25951CC3BE05}" type="slidenum">
              <a:rPr lang="en-IN" smtClean="0"/>
              <a:pPr/>
              <a:t>‹#›</a:t>
            </a:fld>
            <a:endParaRPr lang="en-IN" dirty="0"/>
          </a:p>
        </p:txBody>
      </p:sp>
    </p:spTree>
    <p:extLst>
      <p:ext uri="{BB962C8B-B14F-4D97-AF65-F5344CB8AC3E}">
        <p14:creationId xmlns="" xmlns:p14="http://schemas.microsoft.com/office/powerpoint/2010/main" val="2803415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mailto:paul@petruslaw.com" TargetMode="External"/><Relationship Id="rId2" Type="http://schemas.openxmlformats.org/officeDocument/2006/relationships/hyperlink" Target="http://www.petruslaw.com/" TargetMode="External"/><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52778" y="2590800"/>
            <a:ext cx="7275513" cy="1676400"/>
          </a:xfrm>
        </p:spPr>
        <p:txBody>
          <a:bodyPr anchor="ctr">
            <a:noAutofit/>
          </a:bodyPr>
          <a:lstStyle>
            <a:lvl1pPr marL="0" indent="0" algn="ctr">
              <a:buNone/>
              <a:defRPr sz="4400" b="1">
                <a:solidFill>
                  <a:srgbClr val="0070C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7" name="TextBox 6"/>
          <p:cNvSpPr txBox="1"/>
          <p:nvPr userDrawn="1"/>
        </p:nvSpPr>
        <p:spPr>
          <a:xfrm>
            <a:off x="5638800" y="5112603"/>
            <a:ext cx="2461691" cy="830997"/>
          </a:xfrm>
          <a:prstGeom prst="rect">
            <a:avLst/>
          </a:prstGeom>
          <a:noFill/>
        </p:spPr>
        <p:txBody>
          <a:bodyPr wrap="square" rtlCol="0">
            <a:spAutoFit/>
          </a:bodyPr>
          <a:lstStyle/>
          <a:p>
            <a:pPr marL="0" algn="l" defTabSz="914400" rtl="0" eaLnBrk="1" latinLnBrk="0" hangingPunct="1"/>
            <a:r>
              <a:rPr lang="en-IN" sz="1200" kern="1200" dirty="0" smtClean="0">
                <a:solidFill>
                  <a:srgbClr val="C00000"/>
                </a:solidFill>
                <a:latin typeface="+mn-lt"/>
                <a:ea typeface="+mn-ea"/>
                <a:cs typeface="+mn-cs"/>
                <a:hlinkClick r:id="rId2"/>
              </a:rPr>
              <a:t>www.petruslaw.com</a:t>
            </a:r>
            <a:endParaRPr lang="en-IN" sz="1200" kern="1200" dirty="0" smtClean="0">
              <a:solidFill>
                <a:srgbClr val="C00000"/>
              </a:solidFill>
              <a:latin typeface="+mn-lt"/>
              <a:ea typeface="+mn-ea"/>
              <a:cs typeface="+mn-cs"/>
            </a:endParaRPr>
          </a:p>
          <a:p>
            <a:pPr marL="0" algn="l" defTabSz="914400" rtl="0" eaLnBrk="1" latinLnBrk="0" hangingPunct="1"/>
            <a:r>
              <a:rPr lang="en-US" sz="1200" kern="1200" dirty="0" smtClean="0">
                <a:solidFill>
                  <a:srgbClr val="C00000"/>
                </a:solidFill>
                <a:latin typeface="+mn-lt"/>
                <a:ea typeface="+mn-ea"/>
                <a:cs typeface="+mn-cs"/>
              </a:rPr>
              <a:t>New</a:t>
            </a:r>
            <a:r>
              <a:rPr lang="en-US" sz="1200" kern="1200" baseline="0" dirty="0" smtClean="0">
                <a:solidFill>
                  <a:srgbClr val="C00000"/>
                </a:solidFill>
                <a:latin typeface="+mn-lt"/>
                <a:ea typeface="+mn-ea"/>
                <a:cs typeface="+mn-cs"/>
              </a:rPr>
              <a:t> York Criminal Defense Lawyer</a:t>
            </a:r>
          </a:p>
          <a:p>
            <a:pPr marL="0" algn="l" defTabSz="914400" rtl="0" eaLnBrk="1" latinLnBrk="0" hangingPunct="1"/>
            <a:r>
              <a:rPr lang="en-IN" sz="1200" dirty="0" smtClean="0"/>
              <a:t>Phone: 212.564.2440/</a:t>
            </a:r>
            <a:r>
              <a:rPr lang="en-US" sz="1200" dirty="0" smtClean="0"/>
              <a:t>212.385.1961</a:t>
            </a:r>
            <a:r>
              <a:rPr lang="en-IN" sz="1200" dirty="0" smtClean="0"/>
              <a:t/>
            </a:r>
            <a:br>
              <a:rPr lang="en-IN" sz="1200" dirty="0" smtClean="0"/>
            </a:br>
            <a:r>
              <a:rPr lang="en-IN" sz="1200" dirty="0" smtClean="0">
                <a:hlinkClick r:id="rId3"/>
              </a:rPr>
              <a:t>paul@petruslaw.com</a:t>
            </a:r>
            <a:endParaRPr lang="en-IN" sz="1200" kern="1200" dirty="0" smtClean="0">
              <a:solidFill>
                <a:srgbClr val="C00000"/>
              </a:solidFill>
              <a:latin typeface="+mn-lt"/>
              <a:ea typeface="+mn-ea"/>
              <a:cs typeface="+mn-cs"/>
            </a:endParaRPr>
          </a:p>
        </p:txBody>
      </p:sp>
      <p:sp>
        <p:nvSpPr>
          <p:cNvPr id="13" name="TextBox 12"/>
          <p:cNvSpPr txBox="1"/>
          <p:nvPr userDrawn="1"/>
        </p:nvSpPr>
        <p:spPr>
          <a:xfrm>
            <a:off x="724930" y="5105400"/>
            <a:ext cx="4799289" cy="747693"/>
          </a:xfrm>
          <a:prstGeom prst="rect">
            <a:avLst/>
          </a:prstGeom>
          <a:noFill/>
        </p:spPr>
        <p:txBody>
          <a:bodyPr wrap="square" rtlCol="0">
            <a:spAutoFit/>
          </a:bodyPr>
          <a:lstStyle/>
          <a:p>
            <a:r>
              <a:rPr lang="en-US" sz="1200" b="1" dirty="0" smtClean="0">
                <a:solidFill>
                  <a:schemeClr val="tx1">
                    <a:lumMod val="65000"/>
                    <a:lumOff val="35000"/>
                  </a:schemeClr>
                </a:solidFill>
              </a:rPr>
              <a:t>Disclaimer:</a:t>
            </a:r>
          </a:p>
          <a:p>
            <a:r>
              <a:rPr lang="en-US" sz="1200" dirty="0" smtClean="0">
                <a:solidFill>
                  <a:schemeClr val="tx1">
                    <a:lumMod val="65000"/>
                    <a:lumOff val="35000"/>
                  </a:schemeClr>
                </a:solidFill>
              </a:rPr>
              <a:t>The tips in this presentation are general in nature.</a:t>
            </a:r>
            <a:r>
              <a:rPr lang="en-US" sz="1200" baseline="0" dirty="0" smtClean="0">
                <a:solidFill>
                  <a:schemeClr val="tx1">
                    <a:lumMod val="65000"/>
                    <a:lumOff val="35000"/>
                  </a:schemeClr>
                </a:solidFill>
              </a:rPr>
              <a:t> Please use your discretion while following them. The author does not guarantee legal validity of the tips contained herein.</a:t>
            </a:r>
            <a:endParaRPr lang="en-IN" sz="1200" dirty="0">
              <a:solidFill>
                <a:schemeClr val="tx1">
                  <a:lumMod val="65000"/>
                  <a:lumOff val="35000"/>
                </a:schemeClr>
              </a:solidFill>
            </a:endParaRPr>
          </a:p>
        </p:txBody>
      </p:sp>
      <p:grpSp>
        <p:nvGrpSpPr>
          <p:cNvPr id="10" name="Group 9"/>
          <p:cNvGrpSpPr/>
          <p:nvPr userDrawn="1"/>
        </p:nvGrpSpPr>
        <p:grpSpPr>
          <a:xfrm>
            <a:off x="722870" y="665546"/>
            <a:ext cx="7735330" cy="858454"/>
            <a:chOff x="0" y="0"/>
            <a:chExt cx="9144000" cy="1042111"/>
          </a:xfrm>
        </p:grpSpPr>
        <p:pic>
          <p:nvPicPr>
            <p:cNvPr id="11" name="Picture 3" descr="C:\Private\Data\Projects\Client Projects\petruslaw\images\bio.jpg"/>
            <p:cNvPicPr>
              <a:picLocks noChangeAspect="1" noChangeArrowheads="1"/>
            </p:cNvPicPr>
            <p:nvPr userDrawn="1"/>
          </p:nvPicPr>
          <p:blipFill>
            <a:blip r:embed="rId4" cstate="print"/>
            <a:srcRect/>
            <a:stretch>
              <a:fillRect/>
            </a:stretch>
          </p:blipFill>
          <p:spPr bwMode="auto">
            <a:xfrm>
              <a:off x="0" y="0"/>
              <a:ext cx="990600" cy="1042111"/>
            </a:xfrm>
            <a:prstGeom prst="rect">
              <a:avLst/>
            </a:prstGeom>
            <a:noFill/>
          </p:spPr>
        </p:pic>
        <p:pic>
          <p:nvPicPr>
            <p:cNvPr id="14" name="Picture 5" descr="Paul D. Petrus"/>
            <p:cNvPicPr>
              <a:picLocks noChangeAspect="1" noChangeArrowheads="1"/>
            </p:cNvPicPr>
            <p:nvPr userDrawn="1"/>
          </p:nvPicPr>
          <p:blipFill>
            <a:blip r:embed="rId5" cstate="print"/>
            <a:srcRect/>
            <a:stretch>
              <a:fillRect/>
            </a:stretch>
          </p:blipFill>
          <p:spPr bwMode="auto">
            <a:xfrm>
              <a:off x="1066800" y="304800"/>
              <a:ext cx="3881879" cy="685800"/>
            </a:xfrm>
            <a:prstGeom prst="rect">
              <a:avLst/>
            </a:prstGeom>
            <a:noFill/>
          </p:spPr>
        </p:pic>
        <p:cxnSp>
          <p:nvCxnSpPr>
            <p:cNvPr id="15" name="Straight Connector 14"/>
            <p:cNvCxnSpPr/>
            <p:nvPr userDrawn="1"/>
          </p:nvCxnSpPr>
          <p:spPr>
            <a:xfrm>
              <a:off x="0" y="1042086"/>
              <a:ext cx="9144000"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grpSp>
        <p:nvGrpSpPr>
          <p:cNvPr id="2" name="Group 9"/>
          <p:cNvGrpSpPr/>
          <p:nvPr userDrawn="1"/>
        </p:nvGrpSpPr>
        <p:grpSpPr>
          <a:xfrm>
            <a:off x="722870" y="665546"/>
            <a:ext cx="7735330" cy="858454"/>
            <a:chOff x="0" y="0"/>
            <a:chExt cx="9144000" cy="1042111"/>
          </a:xfrm>
        </p:grpSpPr>
        <p:pic>
          <p:nvPicPr>
            <p:cNvPr id="11" name="Picture 3" descr="C:\Private\Data\Projects\Client Projects\petruslaw\images\bio.jpg"/>
            <p:cNvPicPr>
              <a:picLocks noChangeAspect="1" noChangeArrowheads="1"/>
            </p:cNvPicPr>
            <p:nvPr userDrawn="1"/>
          </p:nvPicPr>
          <p:blipFill>
            <a:blip r:embed="rId2" cstate="print"/>
            <a:srcRect/>
            <a:stretch>
              <a:fillRect/>
            </a:stretch>
          </p:blipFill>
          <p:spPr bwMode="auto">
            <a:xfrm>
              <a:off x="0" y="0"/>
              <a:ext cx="990600" cy="1042111"/>
            </a:xfrm>
            <a:prstGeom prst="rect">
              <a:avLst/>
            </a:prstGeom>
            <a:noFill/>
          </p:spPr>
        </p:pic>
        <p:pic>
          <p:nvPicPr>
            <p:cNvPr id="14" name="Picture 5" descr="Paul D. Petrus"/>
            <p:cNvPicPr>
              <a:picLocks noChangeAspect="1" noChangeArrowheads="1"/>
            </p:cNvPicPr>
            <p:nvPr userDrawn="1"/>
          </p:nvPicPr>
          <p:blipFill>
            <a:blip r:embed="rId3" cstate="print"/>
            <a:srcRect/>
            <a:stretch>
              <a:fillRect/>
            </a:stretch>
          </p:blipFill>
          <p:spPr bwMode="auto">
            <a:xfrm>
              <a:off x="1066800" y="304800"/>
              <a:ext cx="3881879" cy="685800"/>
            </a:xfrm>
            <a:prstGeom prst="rect">
              <a:avLst/>
            </a:prstGeom>
            <a:noFill/>
          </p:spPr>
        </p:pic>
        <p:cxnSp>
          <p:nvCxnSpPr>
            <p:cNvPr id="15" name="Straight Connector 14"/>
            <p:cNvCxnSpPr/>
            <p:nvPr userDrawn="1"/>
          </p:nvCxnSpPr>
          <p:spPr>
            <a:xfrm>
              <a:off x="0" y="1042086"/>
              <a:ext cx="9144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7" name="Text Placeholder 3"/>
          <p:cNvSpPr>
            <a:spLocks noGrp="1"/>
          </p:cNvSpPr>
          <p:nvPr>
            <p:ph type="body" sz="half" idx="2"/>
          </p:nvPr>
        </p:nvSpPr>
        <p:spPr>
          <a:xfrm>
            <a:off x="990600" y="2514600"/>
            <a:ext cx="7162800" cy="3276600"/>
          </a:xfrm>
        </p:spPr>
        <p:txBody>
          <a:bodyPr vert="horz" lIns="91440" tIns="45720" rIns="91440" bIns="45720" rtlCol="0" anchor="ctr">
            <a:noAutofit/>
          </a:bodyPr>
          <a:lstStyle>
            <a:lvl1pPr marL="0" indent="0" algn="l">
              <a:buNone/>
              <a:defRPr lang="en-US" sz="2400" b="1" kern="1200" dirty="0" smtClean="0">
                <a:solidFill>
                  <a:srgbClr val="0070C0"/>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ct val="20000"/>
              </a:spcBef>
              <a:buFont typeface="Arial" pitchFamily="34" charset="0"/>
              <a:buNone/>
            </a:pPr>
            <a:endParaRPr lang="en-US" dirty="0"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52778" y="1828800"/>
            <a:ext cx="7275513" cy="914400"/>
          </a:xfrm>
        </p:spPr>
        <p:txBody>
          <a:bodyPr anchor="ctr">
            <a:noAutofit/>
          </a:bodyPr>
          <a:lstStyle>
            <a:lvl1pPr marL="0" indent="0" algn="ctr">
              <a:buNone/>
              <a:defRPr sz="3600" b="1">
                <a:solidFill>
                  <a:srgbClr val="0070C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grpSp>
        <p:nvGrpSpPr>
          <p:cNvPr id="2" name="Group 9"/>
          <p:cNvGrpSpPr/>
          <p:nvPr userDrawn="1"/>
        </p:nvGrpSpPr>
        <p:grpSpPr>
          <a:xfrm>
            <a:off x="722870" y="665546"/>
            <a:ext cx="7735330" cy="858454"/>
            <a:chOff x="0" y="0"/>
            <a:chExt cx="9144000" cy="1042111"/>
          </a:xfrm>
        </p:grpSpPr>
        <p:pic>
          <p:nvPicPr>
            <p:cNvPr id="11" name="Picture 3" descr="C:\Private\Data\Projects\Client Projects\petruslaw\images\bio.jpg"/>
            <p:cNvPicPr>
              <a:picLocks noChangeAspect="1" noChangeArrowheads="1"/>
            </p:cNvPicPr>
            <p:nvPr userDrawn="1"/>
          </p:nvPicPr>
          <p:blipFill>
            <a:blip r:embed="rId2" cstate="print"/>
            <a:srcRect/>
            <a:stretch>
              <a:fillRect/>
            </a:stretch>
          </p:blipFill>
          <p:spPr bwMode="auto">
            <a:xfrm>
              <a:off x="0" y="0"/>
              <a:ext cx="990600" cy="1042111"/>
            </a:xfrm>
            <a:prstGeom prst="rect">
              <a:avLst/>
            </a:prstGeom>
            <a:noFill/>
          </p:spPr>
        </p:pic>
        <p:pic>
          <p:nvPicPr>
            <p:cNvPr id="14" name="Picture 5" descr="Paul D. Petrus"/>
            <p:cNvPicPr>
              <a:picLocks noChangeAspect="1" noChangeArrowheads="1"/>
            </p:cNvPicPr>
            <p:nvPr userDrawn="1"/>
          </p:nvPicPr>
          <p:blipFill>
            <a:blip r:embed="rId3" cstate="print"/>
            <a:srcRect/>
            <a:stretch>
              <a:fillRect/>
            </a:stretch>
          </p:blipFill>
          <p:spPr bwMode="auto">
            <a:xfrm>
              <a:off x="1066800" y="304800"/>
              <a:ext cx="3881879" cy="685800"/>
            </a:xfrm>
            <a:prstGeom prst="rect">
              <a:avLst/>
            </a:prstGeom>
            <a:noFill/>
          </p:spPr>
        </p:pic>
        <p:cxnSp>
          <p:nvCxnSpPr>
            <p:cNvPr id="15" name="Straight Connector 14"/>
            <p:cNvCxnSpPr/>
            <p:nvPr userDrawn="1"/>
          </p:nvCxnSpPr>
          <p:spPr>
            <a:xfrm>
              <a:off x="0" y="1042086"/>
              <a:ext cx="9144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7" name="Text Placeholder 3"/>
          <p:cNvSpPr>
            <a:spLocks noGrp="1"/>
          </p:cNvSpPr>
          <p:nvPr>
            <p:ph type="body" sz="half" idx="2"/>
          </p:nvPr>
        </p:nvSpPr>
        <p:spPr>
          <a:xfrm>
            <a:off x="914400" y="2971800"/>
            <a:ext cx="7315200" cy="3276600"/>
          </a:xfrm>
        </p:spPr>
        <p:txBody>
          <a:bodyPr>
            <a:normAutofit/>
          </a:bodyPr>
          <a:lstStyle>
            <a:lvl1pPr marL="0" indent="0">
              <a:buNone/>
              <a:defRPr sz="240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2870" y="1676400"/>
            <a:ext cx="7430530" cy="719138"/>
          </a:xfrm>
        </p:spPr>
        <p:txBody>
          <a:bodyPr anchor="ctr">
            <a:normAutofit/>
          </a:bodyPr>
          <a:lstStyle>
            <a:lvl1pPr algn="ctr">
              <a:defRPr sz="1800" b="1">
                <a:solidFill>
                  <a:schemeClr val="tx1"/>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5257800" y="2514600"/>
            <a:ext cx="2895600" cy="2590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762000" y="2514600"/>
            <a:ext cx="4267200" cy="2590800"/>
          </a:xfrm>
        </p:spPr>
        <p:txBody>
          <a:bodyPr>
            <a:normAutofit/>
          </a:bodyPr>
          <a:lstStyle>
            <a:lvl1pPr marL="0" indent="0">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grpSp>
        <p:nvGrpSpPr>
          <p:cNvPr id="11" name="Group 10"/>
          <p:cNvGrpSpPr/>
          <p:nvPr userDrawn="1"/>
        </p:nvGrpSpPr>
        <p:grpSpPr>
          <a:xfrm>
            <a:off x="722870" y="665546"/>
            <a:ext cx="7735330" cy="858454"/>
            <a:chOff x="0" y="0"/>
            <a:chExt cx="9144000" cy="1042111"/>
          </a:xfrm>
        </p:grpSpPr>
        <p:pic>
          <p:nvPicPr>
            <p:cNvPr id="12" name="Picture 3" descr="C:\Private\Data\Projects\Client Projects\petruslaw\images\bio.jpg"/>
            <p:cNvPicPr>
              <a:picLocks noChangeAspect="1" noChangeArrowheads="1"/>
            </p:cNvPicPr>
            <p:nvPr userDrawn="1"/>
          </p:nvPicPr>
          <p:blipFill>
            <a:blip r:embed="rId2" cstate="print"/>
            <a:srcRect/>
            <a:stretch>
              <a:fillRect/>
            </a:stretch>
          </p:blipFill>
          <p:spPr bwMode="auto">
            <a:xfrm>
              <a:off x="0" y="0"/>
              <a:ext cx="990600" cy="1042111"/>
            </a:xfrm>
            <a:prstGeom prst="rect">
              <a:avLst/>
            </a:prstGeom>
            <a:noFill/>
          </p:spPr>
        </p:pic>
        <p:pic>
          <p:nvPicPr>
            <p:cNvPr id="16" name="Picture 5" descr="Paul D. Petrus"/>
            <p:cNvPicPr>
              <a:picLocks noChangeAspect="1" noChangeArrowheads="1"/>
            </p:cNvPicPr>
            <p:nvPr userDrawn="1"/>
          </p:nvPicPr>
          <p:blipFill>
            <a:blip r:embed="rId3" cstate="print"/>
            <a:srcRect/>
            <a:stretch>
              <a:fillRect/>
            </a:stretch>
          </p:blipFill>
          <p:spPr bwMode="auto">
            <a:xfrm>
              <a:off x="1066800" y="304800"/>
              <a:ext cx="3881879" cy="685800"/>
            </a:xfrm>
            <a:prstGeom prst="rect">
              <a:avLst/>
            </a:prstGeom>
            <a:noFill/>
          </p:spPr>
        </p:pic>
        <p:cxnSp>
          <p:nvCxnSpPr>
            <p:cNvPr id="17" name="Straight Connector 16"/>
            <p:cNvCxnSpPr/>
            <p:nvPr userDrawn="1"/>
          </p:nvCxnSpPr>
          <p:spPr>
            <a:xfrm>
              <a:off x="0" y="1042086"/>
              <a:ext cx="9144000"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75735" y="3352801"/>
            <a:ext cx="8229600" cy="990600"/>
          </a:xfrm>
        </p:spPr>
        <p:txBody>
          <a:bodyPr anchor="ctr"/>
          <a:lstStyle>
            <a:lvl1pPr marL="0" indent="0" algn="ctr">
              <a:buNone/>
              <a:defRPr baseline="0"/>
            </a:lvl1pPr>
          </a:lstStyle>
          <a:p>
            <a:pPr lvl="0"/>
            <a:r>
              <a:rPr lang="en-US" dirty="0" smtClean="0"/>
              <a:t>Add title</a:t>
            </a:r>
            <a:endParaRPr lang="en-US" dirty="0"/>
          </a:p>
        </p:txBody>
      </p:sp>
      <p:grpSp>
        <p:nvGrpSpPr>
          <p:cNvPr id="13" name="Group 12"/>
          <p:cNvGrpSpPr/>
          <p:nvPr userDrawn="1"/>
        </p:nvGrpSpPr>
        <p:grpSpPr>
          <a:xfrm>
            <a:off x="722870" y="665546"/>
            <a:ext cx="7735330" cy="858454"/>
            <a:chOff x="0" y="0"/>
            <a:chExt cx="9144000" cy="1042111"/>
          </a:xfrm>
        </p:grpSpPr>
        <p:pic>
          <p:nvPicPr>
            <p:cNvPr id="14" name="Picture 3" descr="C:\Private\Data\Projects\Client Projects\petruslaw\images\bio.jpg"/>
            <p:cNvPicPr>
              <a:picLocks noChangeAspect="1" noChangeArrowheads="1"/>
            </p:cNvPicPr>
            <p:nvPr userDrawn="1"/>
          </p:nvPicPr>
          <p:blipFill>
            <a:blip r:embed="rId2" cstate="print"/>
            <a:srcRect/>
            <a:stretch>
              <a:fillRect/>
            </a:stretch>
          </p:blipFill>
          <p:spPr bwMode="auto">
            <a:xfrm>
              <a:off x="0" y="0"/>
              <a:ext cx="990600" cy="1042111"/>
            </a:xfrm>
            <a:prstGeom prst="rect">
              <a:avLst/>
            </a:prstGeom>
            <a:noFill/>
          </p:spPr>
        </p:pic>
        <p:pic>
          <p:nvPicPr>
            <p:cNvPr id="15" name="Picture 5" descr="Paul D. Petrus"/>
            <p:cNvPicPr>
              <a:picLocks noChangeAspect="1" noChangeArrowheads="1"/>
            </p:cNvPicPr>
            <p:nvPr userDrawn="1"/>
          </p:nvPicPr>
          <p:blipFill>
            <a:blip r:embed="rId3" cstate="print"/>
            <a:srcRect/>
            <a:stretch>
              <a:fillRect/>
            </a:stretch>
          </p:blipFill>
          <p:spPr bwMode="auto">
            <a:xfrm>
              <a:off x="1066800" y="304800"/>
              <a:ext cx="3881879" cy="685800"/>
            </a:xfrm>
            <a:prstGeom prst="rect">
              <a:avLst/>
            </a:prstGeom>
            <a:noFill/>
          </p:spPr>
        </p:pic>
        <p:cxnSp>
          <p:nvCxnSpPr>
            <p:cNvPr id="16" name="Straight Connector 15"/>
            <p:cNvCxnSpPr/>
            <p:nvPr userDrawn="1"/>
          </p:nvCxnSpPr>
          <p:spPr>
            <a:xfrm>
              <a:off x="0" y="1042086"/>
              <a:ext cx="9144000"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5/28/2014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1" r:id="rId1"/>
    <p:sldLayoutId id="2147483661" r:id="rId2"/>
    <p:sldLayoutId id="2147483660" r:id="rId3"/>
    <p:sldLayoutId id="2147483657" r:id="rId4"/>
    <p:sldLayoutId id="2147483650" r:id="rId5"/>
    <p:sldLayoutId id="2147483652" r:id="rId6"/>
    <p:sldLayoutId id="2147483653" r:id="rId7"/>
    <p:sldLayoutId id="2147483654" r:id="rId8"/>
    <p:sldLayoutId id="2147483655" r:id="rId9"/>
    <p:sldLayoutId id="2147483656"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www.petruslaw.com/" TargetMode="External"/><Relationship Id="rId2" Type="http://schemas.openxmlformats.org/officeDocument/2006/relationships/hyperlink" Target="mailto:paul@petruslaw.com"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990600" y="2286000"/>
            <a:ext cx="7275513" cy="1600200"/>
          </a:xfrm>
        </p:spPr>
        <p:txBody>
          <a:bodyPr/>
          <a:lstStyle/>
          <a:p>
            <a:r>
              <a:rPr lang="en-US" sz="3200" dirty="0" smtClean="0">
                <a:solidFill>
                  <a:schemeClr val="tx2">
                    <a:lumMod val="75000"/>
                  </a:schemeClr>
                </a:solidFill>
                <a:latin typeface="+mj-lt"/>
                <a:ea typeface="+mj-ea"/>
                <a:cs typeface="+mj-cs"/>
              </a:rPr>
              <a:t>Paul D. </a:t>
            </a:r>
            <a:r>
              <a:rPr lang="en-US" sz="3200" dirty="0" smtClean="0">
                <a:solidFill>
                  <a:schemeClr val="tx2">
                    <a:lumMod val="75000"/>
                  </a:schemeClr>
                </a:solidFill>
                <a:latin typeface="+mj-lt"/>
                <a:ea typeface="+mj-ea"/>
                <a:cs typeface="+mj-cs"/>
              </a:rPr>
              <a:t>Petrus, Jr.</a:t>
            </a:r>
          </a:p>
          <a:p>
            <a:r>
              <a:rPr lang="en-US" sz="3200" dirty="0" smtClean="0">
                <a:solidFill>
                  <a:schemeClr val="tx2">
                    <a:lumMod val="75000"/>
                  </a:schemeClr>
                </a:solidFill>
              </a:rPr>
              <a:t>New </a:t>
            </a:r>
            <a:r>
              <a:rPr lang="en-US" sz="3200" dirty="0" smtClean="0">
                <a:solidFill>
                  <a:schemeClr val="tx2">
                    <a:lumMod val="75000"/>
                  </a:schemeClr>
                </a:solidFill>
              </a:rPr>
              <a:t>York </a:t>
            </a:r>
            <a:r>
              <a:rPr lang="en-US" sz="3200" dirty="0" smtClean="0">
                <a:solidFill>
                  <a:schemeClr val="tx2">
                    <a:lumMod val="75000"/>
                  </a:schemeClr>
                </a:solidFill>
                <a:latin typeface="+mj-lt"/>
                <a:ea typeface="+mj-ea"/>
                <a:cs typeface="+mj-cs"/>
              </a:rPr>
              <a:t>Federal Bail Bonds Lawyer</a:t>
            </a:r>
            <a:endParaRPr lang="en-US" sz="3200" dirty="0">
              <a:solidFill>
                <a:schemeClr val="tx2">
                  <a:lumMod val="75000"/>
                </a:schemeClr>
              </a:solidFill>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990600" y="1524000"/>
            <a:ext cx="7275513" cy="914400"/>
          </a:xfrm>
        </p:spPr>
        <p:txBody>
          <a:bodyPr>
            <a:noAutofit/>
          </a:bodyPr>
          <a:lstStyle/>
          <a:p>
            <a:pPr marL="342900" indent="-342900"/>
            <a:r>
              <a:rPr lang="en-US" sz="3200" b="1" dirty="0" smtClean="0">
                <a:solidFill>
                  <a:schemeClr val="accent1">
                    <a:lumMod val="75000"/>
                  </a:schemeClr>
                </a:solidFill>
              </a:rPr>
              <a:t>Federal Bail Bonds</a:t>
            </a:r>
          </a:p>
        </p:txBody>
      </p:sp>
      <p:sp>
        <p:nvSpPr>
          <p:cNvPr id="5" name="Text Placeholder 4"/>
          <p:cNvSpPr>
            <a:spLocks noGrp="1"/>
          </p:cNvSpPr>
          <p:nvPr>
            <p:ph type="body" sz="half" idx="2"/>
          </p:nvPr>
        </p:nvSpPr>
        <p:spPr>
          <a:xfrm>
            <a:off x="990600" y="2438400"/>
            <a:ext cx="7315200" cy="3581400"/>
          </a:xfrm>
        </p:spPr>
        <p:txBody>
          <a:bodyPr>
            <a:normAutofit/>
          </a:bodyPr>
          <a:lstStyle/>
          <a:p>
            <a:r>
              <a:rPr lang="en-US" sz="1900" b="1" dirty="0" smtClean="0">
                <a:solidFill>
                  <a:schemeClr val="tx2">
                    <a:lumMod val="75000"/>
                  </a:schemeClr>
                </a:solidFill>
                <a:latin typeface="+mj-lt"/>
                <a:ea typeface="+mj-ea"/>
                <a:cs typeface="+mj-cs"/>
              </a:rPr>
              <a:t>Federal bail bonds are probably the most serious and risky forms of bail bond. </a:t>
            </a:r>
          </a:p>
          <a:p>
            <a:endParaRPr lang="en-US" sz="1900" b="1" dirty="0" smtClean="0">
              <a:solidFill>
                <a:schemeClr val="tx2">
                  <a:lumMod val="75000"/>
                </a:schemeClr>
              </a:solidFill>
              <a:latin typeface="+mj-lt"/>
              <a:ea typeface="+mj-ea"/>
              <a:cs typeface="+mj-cs"/>
            </a:endParaRPr>
          </a:p>
          <a:p>
            <a:r>
              <a:rPr lang="en-US" sz="1900" b="1" dirty="0" smtClean="0">
                <a:solidFill>
                  <a:schemeClr val="tx2">
                    <a:lumMod val="75000"/>
                  </a:schemeClr>
                </a:solidFill>
                <a:latin typeface="+mj-lt"/>
                <a:ea typeface="+mj-ea"/>
                <a:cs typeface="+mj-cs"/>
              </a:rPr>
              <a:t>When a federal crime is involved, it’s going to cost you a huge amount of money to get someone out of jail.</a:t>
            </a:r>
          </a:p>
          <a:p>
            <a:endParaRPr lang="en-US" sz="1900" b="1" dirty="0" smtClean="0">
              <a:solidFill>
                <a:schemeClr val="tx2">
                  <a:lumMod val="75000"/>
                </a:schemeClr>
              </a:solidFill>
              <a:latin typeface="+mj-lt"/>
              <a:ea typeface="+mj-ea"/>
              <a:cs typeface="+mj-cs"/>
            </a:endParaRPr>
          </a:p>
          <a:p>
            <a:r>
              <a:rPr lang="en-US" sz="1900" b="1" dirty="0" smtClean="0">
                <a:solidFill>
                  <a:schemeClr val="tx2">
                    <a:lumMod val="75000"/>
                  </a:schemeClr>
                </a:solidFill>
                <a:latin typeface="+mj-lt"/>
                <a:ea typeface="+mj-ea"/>
                <a:cs typeface="+mj-cs"/>
              </a:rPr>
              <a:t>This is  primarily because the crime is so </a:t>
            </a:r>
            <a:r>
              <a:rPr lang="en-US" sz="1900" b="1" dirty="0" smtClean="0">
                <a:solidFill>
                  <a:schemeClr val="tx2">
                    <a:lumMod val="75000"/>
                  </a:schemeClr>
                </a:solidFill>
                <a:latin typeface="+mj-lt"/>
                <a:ea typeface="+mj-ea"/>
                <a:cs typeface="+mj-cs"/>
              </a:rPr>
              <a:t>serious, </a:t>
            </a:r>
            <a:r>
              <a:rPr lang="en-US" sz="1900" b="1" dirty="0" smtClean="0">
                <a:solidFill>
                  <a:schemeClr val="tx2">
                    <a:lumMod val="75000"/>
                  </a:schemeClr>
                </a:solidFill>
                <a:latin typeface="+mj-lt"/>
                <a:ea typeface="+mj-ea"/>
                <a:cs typeface="+mj-cs"/>
              </a:rPr>
              <a:t>and there is significant risk to the state if the prisoner is let out of jail, even for a short time.</a:t>
            </a:r>
          </a:p>
        </p:txBody>
      </p:sp>
    </p:spTree>
    <p:extLst>
      <p:ext uri="{BB962C8B-B14F-4D97-AF65-F5344CB8AC3E}">
        <p14:creationId xmlns="" xmlns:p14="http://schemas.microsoft.com/office/powerpoint/2010/main" val="8002398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914400" y="1676400"/>
            <a:ext cx="7275513" cy="914400"/>
          </a:xfrm>
        </p:spPr>
        <p:txBody>
          <a:bodyPr/>
          <a:lstStyle/>
          <a:p>
            <a:r>
              <a:rPr lang="en-US" sz="2400" dirty="0" smtClean="0">
                <a:solidFill>
                  <a:schemeClr val="accent1">
                    <a:lumMod val="75000"/>
                  </a:schemeClr>
                </a:solidFill>
              </a:rPr>
              <a:t>How </a:t>
            </a:r>
            <a:r>
              <a:rPr lang="en-US" sz="2400" dirty="0" smtClean="0">
                <a:solidFill>
                  <a:schemeClr val="accent1">
                    <a:lumMod val="75000"/>
                  </a:schemeClr>
                </a:solidFill>
              </a:rPr>
              <a:t>Do </a:t>
            </a:r>
            <a:r>
              <a:rPr lang="en-US" sz="2400" dirty="0" smtClean="0">
                <a:solidFill>
                  <a:schemeClr val="accent1">
                    <a:lumMod val="75000"/>
                  </a:schemeClr>
                </a:solidFill>
              </a:rPr>
              <a:t>Federal </a:t>
            </a:r>
            <a:r>
              <a:rPr lang="en-US" sz="2400" dirty="0" smtClean="0">
                <a:solidFill>
                  <a:schemeClr val="accent1">
                    <a:lumMod val="75000"/>
                  </a:schemeClr>
                </a:solidFill>
              </a:rPr>
              <a:t>B</a:t>
            </a:r>
            <a:r>
              <a:rPr lang="en-US" sz="2400" dirty="0" smtClean="0">
                <a:solidFill>
                  <a:schemeClr val="accent1">
                    <a:lumMod val="75000"/>
                  </a:schemeClr>
                </a:solidFill>
              </a:rPr>
              <a:t>ail </a:t>
            </a:r>
            <a:r>
              <a:rPr lang="en-US" sz="2400" dirty="0" smtClean="0">
                <a:solidFill>
                  <a:schemeClr val="accent1">
                    <a:lumMod val="75000"/>
                  </a:schemeClr>
                </a:solidFill>
              </a:rPr>
              <a:t>B</a:t>
            </a:r>
            <a:r>
              <a:rPr lang="en-US" sz="2400" dirty="0" smtClean="0">
                <a:solidFill>
                  <a:schemeClr val="accent1">
                    <a:lumMod val="75000"/>
                  </a:schemeClr>
                </a:solidFill>
              </a:rPr>
              <a:t>onds Differ </a:t>
            </a:r>
            <a:r>
              <a:rPr lang="en-US" sz="2400" dirty="0" smtClean="0">
                <a:solidFill>
                  <a:schemeClr val="accent1">
                    <a:lumMod val="75000"/>
                  </a:schemeClr>
                </a:solidFill>
              </a:rPr>
              <a:t>from </a:t>
            </a:r>
            <a:r>
              <a:rPr lang="en-US" sz="2400" dirty="0" smtClean="0">
                <a:solidFill>
                  <a:schemeClr val="accent1">
                    <a:lumMod val="75000"/>
                  </a:schemeClr>
                </a:solidFill>
              </a:rPr>
              <a:t/>
            </a:r>
            <a:br>
              <a:rPr lang="en-US" sz="2400" dirty="0" smtClean="0">
                <a:solidFill>
                  <a:schemeClr val="accent1">
                    <a:lumMod val="75000"/>
                  </a:schemeClr>
                </a:solidFill>
              </a:rPr>
            </a:br>
            <a:r>
              <a:rPr lang="en-US" sz="2400" dirty="0" smtClean="0">
                <a:solidFill>
                  <a:schemeClr val="accent1">
                    <a:lumMod val="75000"/>
                  </a:schemeClr>
                </a:solidFill>
              </a:rPr>
              <a:t>State Bail Bonds?</a:t>
            </a:r>
            <a:endParaRPr lang="en-US" sz="2400" dirty="0" smtClean="0">
              <a:solidFill>
                <a:schemeClr val="accent1">
                  <a:lumMod val="75000"/>
                </a:schemeClr>
              </a:solidFill>
            </a:endParaRPr>
          </a:p>
        </p:txBody>
      </p:sp>
      <p:sp>
        <p:nvSpPr>
          <p:cNvPr id="3" name="Text Placeholder 2"/>
          <p:cNvSpPr>
            <a:spLocks noGrp="1"/>
          </p:cNvSpPr>
          <p:nvPr>
            <p:ph type="body" sz="half" idx="2"/>
          </p:nvPr>
        </p:nvSpPr>
        <p:spPr/>
        <p:txBody>
          <a:bodyPr>
            <a:normAutofit/>
          </a:bodyPr>
          <a:lstStyle/>
          <a:p>
            <a:r>
              <a:rPr lang="en-US" sz="1900" b="1" dirty="0" smtClean="0">
                <a:solidFill>
                  <a:schemeClr val="tx2">
                    <a:lumMod val="75000"/>
                  </a:schemeClr>
                </a:solidFill>
                <a:latin typeface="+mj-lt"/>
                <a:ea typeface="+mj-ea"/>
                <a:cs typeface="+mj-cs"/>
              </a:rPr>
              <a:t>The </a:t>
            </a:r>
            <a:r>
              <a:rPr lang="en-US" sz="1900" b="1" dirty="0" smtClean="0">
                <a:solidFill>
                  <a:schemeClr val="tx2">
                    <a:lumMod val="75000"/>
                  </a:schemeClr>
                </a:solidFill>
                <a:latin typeface="+mj-lt"/>
                <a:ea typeface="+mj-ea"/>
                <a:cs typeface="+mj-cs"/>
              </a:rPr>
              <a:t>major difference </a:t>
            </a:r>
            <a:r>
              <a:rPr lang="en-US" sz="1900" b="1" dirty="0" smtClean="0">
                <a:solidFill>
                  <a:schemeClr val="tx2">
                    <a:lumMod val="75000"/>
                  </a:schemeClr>
                </a:solidFill>
                <a:latin typeface="+mj-lt"/>
                <a:ea typeface="+mj-ea"/>
                <a:cs typeface="+mj-cs"/>
              </a:rPr>
              <a:t>between federal </a:t>
            </a:r>
            <a:r>
              <a:rPr lang="en-US" sz="1900" b="1" dirty="0" smtClean="0">
                <a:solidFill>
                  <a:schemeClr val="tx2">
                    <a:lumMod val="75000"/>
                  </a:schemeClr>
                </a:solidFill>
                <a:latin typeface="+mj-lt"/>
                <a:ea typeface="+mj-ea"/>
                <a:cs typeface="+mj-cs"/>
              </a:rPr>
              <a:t>and state </a:t>
            </a:r>
            <a:r>
              <a:rPr lang="en-US" sz="1900" b="1" dirty="0" smtClean="0">
                <a:solidFill>
                  <a:schemeClr val="tx2">
                    <a:lumMod val="75000"/>
                  </a:schemeClr>
                </a:solidFill>
                <a:latin typeface="+mj-lt"/>
                <a:ea typeface="+mj-ea"/>
                <a:cs typeface="+mj-cs"/>
              </a:rPr>
              <a:t>bail bonds is that you should </a:t>
            </a:r>
            <a:r>
              <a:rPr lang="en-US" sz="1900" b="1" dirty="0" smtClean="0">
                <a:solidFill>
                  <a:schemeClr val="tx2">
                    <a:lumMod val="75000"/>
                  </a:schemeClr>
                </a:solidFill>
                <a:latin typeface="+mj-lt"/>
                <a:ea typeface="+mj-ea"/>
                <a:cs typeface="+mj-cs"/>
              </a:rPr>
              <a:t>pay an </a:t>
            </a:r>
            <a:r>
              <a:rPr lang="en-US" sz="1900" b="1" dirty="0" smtClean="0">
                <a:solidFill>
                  <a:schemeClr val="tx2">
                    <a:lumMod val="75000"/>
                  </a:schemeClr>
                </a:solidFill>
                <a:latin typeface="+mj-lt"/>
                <a:ea typeface="+mj-ea"/>
                <a:cs typeface="+mj-cs"/>
              </a:rPr>
              <a:t>extra 15% premium at the beginning of the bail bonds process. </a:t>
            </a:r>
          </a:p>
          <a:p>
            <a:endParaRPr lang="en-US" sz="1900" b="1" dirty="0" smtClean="0">
              <a:solidFill>
                <a:schemeClr val="tx2">
                  <a:lumMod val="75000"/>
                </a:schemeClr>
              </a:solidFill>
              <a:latin typeface="+mj-lt"/>
              <a:ea typeface="+mj-ea"/>
              <a:cs typeface="+mj-cs"/>
            </a:endParaRPr>
          </a:p>
          <a:p>
            <a:r>
              <a:rPr lang="en-US" sz="1900" b="1" dirty="0" smtClean="0">
                <a:solidFill>
                  <a:schemeClr val="tx2">
                    <a:lumMod val="75000"/>
                  </a:schemeClr>
                </a:solidFill>
                <a:latin typeface="+mj-lt"/>
                <a:ea typeface="+mj-ea"/>
                <a:cs typeface="+mj-cs"/>
              </a:rPr>
              <a:t>This is for the extra risk that the bail bond agency will be taking by dealing with a federal case. </a:t>
            </a:r>
          </a:p>
          <a:p>
            <a:endParaRPr lang="en-US" sz="1900" b="1" dirty="0" smtClean="0">
              <a:solidFill>
                <a:schemeClr val="tx2">
                  <a:lumMod val="75000"/>
                </a:schemeClr>
              </a:solidFill>
              <a:latin typeface="+mj-lt"/>
              <a:ea typeface="+mj-ea"/>
              <a:cs typeface="+mj-cs"/>
            </a:endParaRPr>
          </a:p>
          <a:p>
            <a:r>
              <a:rPr lang="en-US" sz="1900" b="1" dirty="0" smtClean="0">
                <a:solidFill>
                  <a:schemeClr val="tx2">
                    <a:lumMod val="75000"/>
                  </a:schemeClr>
                </a:solidFill>
                <a:latin typeface="+mj-lt"/>
                <a:ea typeface="+mj-ea"/>
                <a:cs typeface="+mj-cs"/>
              </a:rPr>
              <a:t>Often you’ll also need a significant amount of collateral.</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914400" y="1981200"/>
            <a:ext cx="7315200" cy="3276600"/>
          </a:xfrm>
        </p:spPr>
        <p:txBody>
          <a:bodyPr>
            <a:normAutofit/>
          </a:bodyPr>
          <a:lstStyle/>
          <a:p>
            <a:endParaRPr lang="en-US" sz="1900" b="1" dirty="0" smtClean="0">
              <a:solidFill>
                <a:schemeClr val="tx2">
                  <a:lumMod val="75000"/>
                </a:schemeClr>
              </a:solidFill>
              <a:latin typeface="+mj-lt"/>
              <a:ea typeface="+mj-ea"/>
              <a:cs typeface="+mj-cs"/>
            </a:endParaRPr>
          </a:p>
          <a:p>
            <a:endParaRPr lang="en-US" sz="1900" b="1" dirty="0" smtClean="0">
              <a:solidFill>
                <a:schemeClr val="tx2">
                  <a:lumMod val="75000"/>
                </a:schemeClr>
              </a:solidFill>
              <a:latin typeface="+mj-lt"/>
              <a:ea typeface="+mj-ea"/>
              <a:cs typeface="+mj-cs"/>
            </a:endParaRPr>
          </a:p>
          <a:p>
            <a:r>
              <a:rPr lang="en-US" sz="1900" b="1" dirty="0" smtClean="0">
                <a:solidFill>
                  <a:schemeClr val="tx2">
                    <a:lumMod val="75000"/>
                  </a:schemeClr>
                </a:solidFill>
                <a:latin typeface="+mj-lt"/>
                <a:ea typeface="+mj-ea"/>
                <a:cs typeface="+mj-cs"/>
              </a:rPr>
              <a:t>In federal cases, when bail is applied for, a hearing will be called where the co-signer of the bond will be asked to produce proof that sufficient collateral exists to cover the full amount of the bond.</a:t>
            </a:r>
          </a:p>
          <a:p>
            <a:endParaRPr lang="en-US" sz="1900" b="1" dirty="0" smtClean="0">
              <a:solidFill>
                <a:schemeClr val="tx2">
                  <a:lumMod val="75000"/>
                </a:schemeClr>
              </a:solidFill>
              <a:latin typeface="+mj-lt"/>
              <a:ea typeface="+mj-ea"/>
              <a:cs typeface="+mj-cs"/>
            </a:endParaRPr>
          </a:p>
          <a:p>
            <a:endParaRPr lang="en-US" sz="1900" b="1" dirty="0" smtClean="0">
              <a:solidFill>
                <a:schemeClr val="tx2">
                  <a:lumMod val="75000"/>
                </a:schemeClr>
              </a:solidFill>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r>
              <a:rPr lang="en-US" sz="2800" dirty="0" smtClean="0">
                <a:solidFill>
                  <a:schemeClr val="accent1">
                    <a:lumMod val="75000"/>
                  </a:schemeClr>
                </a:solidFill>
                <a:latin typeface="+mn-lt"/>
                <a:ea typeface="+mn-ea"/>
                <a:cs typeface="+mn-cs"/>
              </a:rPr>
              <a:t>Federal </a:t>
            </a:r>
            <a:r>
              <a:rPr lang="en-US" sz="2800" dirty="0" smtClean="0">
                <a:solidFill>
                  <a:schemeClr val="accent1">
                    <a:lumMod val="75000"/>
                  </a:schemeClr>
                </a:solidFill>
                <a:latin typeface="+mn-lt"/>
                <a:ea typeface="+mn-ea"/>
                <a:cs typeface="+mn-cs"/>
              </a:rPr>
              <a:t>Bail Bonds Lawyer </a:t>
            </a:r>
            <a:r>
              <a:rPr lang="en-US" sz="2800" dirty="0" smtClean="0">
                <a:solidFill>
                  <a:schemeClr val="accent1">
                    <a:lumMod val="75000"/>
                  </a:schemeClr>
                </a:solidFill>
                <a:latin typeface="+mn-lt"/>
                <a:ea typeface="+mn-ea"/>
                <a:cs typeface="+mn-cs"/>
              </a:rPr>
              <a:t>in New York</a:t>
            </a:r>
          </a:p>
        </p:txBody>
      </p:sp>
      <p:sp>
        <p:nvSpPr>
          <p:cNvPr id="3" name="Text Placeholder 2"/>
          <p:cNvSpPr>
            <a:spLocks noGrp="1"/>
          </p:cNvSpPr>
          <p:nvPr>
            <p:ph type="body" sz="half" idx="2"/>
          </p:nvPr>
        </p:nvSpPr>
        <p:spPr>
          <a:xfrm>
            <a:off x="838200" y="2819400"/>
            <a:ext cx="7391400" cy="2590800"/>
          </a:xfrm>
        </p:spPr>
        <p:txBody>
          <a:bodyPr>
            <a:normAutofit/>
          </a:bodyPr>
          <a:lstStyle/>
          <a:p>
            <a:r>
              <a:rPr lang="en-US" sz="1900" b="1" dirty="0" smtClean="0">
                <a:solidFill>
                  <a:schemeClr val="tx2">
                    <a:lumMod val="75000"/>
                  </a:schemeClr>
                </a:solidFill>
                <a:latin typeface="+mj-lt"/>
                <a:ea typeface="+mj-ea"/>
                <a:cs typeface="+mj-cs"/>
              </a:rPr>
              <a:t>New </a:t>
            </a:r>
            <a:r>
              <a:rPr lang="en-US" sz="1900" b="1" dirty="0" smtClean="0">
                <a:solidFill>
                  <a:schemeClr val="tx2">
                    <a:lumMod val="75000"/>
                  </a:schemeClr>
                </a:solidFill>
                <a:latin typeface="+mj-lt"/>
                <a:ea typeface="+mj-ea"/>
                <a:cs typeface="+mj-cs"/>
              </a:rPr>
              <a:t>York </a:t>
            </a:r>
            <a:r>
              <a:rPr lang="en-US" sz="1900" b="1" dirty="0" smtClean="0">
                <a:solidFill>
                  <a:schemeClr val="tx2">
                    <a:lumMod val="75000"/>
                  </a:schemeClr>
                </a:solidFill>
                <a:latin typeface="+mj-lt"/>
                <a:ea typeface="+mj-ea"/>
                <a:cs typeface="+mj-cs"/>
              </a:rPr>
              <a:t>criminal </a:t>
            </a:r>
            <a:r>
              <a:rPr lang="en-US" sz="1900" b="1" dirty="0" smtClean="0">
                <a:solidFill>
                  <a:schemeClr val="tx2">
                    <a:lumMod val="75000"/>
                  </a:schemeClr>
                </a:solidFill>
                <a:latin typeface="+mj-lt"/>
                <a:ea typeface="+mj-ea"/>
                <a:cs typeface="+mj-cs"/>
              </a:rPr>
              <a:t>defense federal </a:t>
            </a:r>
            <a:r>
              <a:rPr lang="en-US" sz="1900" b="1" dirty="0" smtClean="0">
                <a:solidFill>
                  <a:schemeClr val="tx2">
                    <a:lumMod val="75000"/>
                  </a:schemeClr>
                </a:solidFill>
                <a:latin typeface="+mj-lt"/>
                <a:ea typeface="+mj-ea"/>
                <a:cs typeface="+mj-cs"/>
              </a:rPr>
              <a:t>lawyer </a:t>
            </a:r>
            <a:r>
              <a:rPr lang="en-US" sz="1900" b="1" dirty="0" smtClean="0">
                <a:solidFill>
                  <a:schemeClr val="tx2">
                    <a:lumMod val="75000"/>
                  </a:schemeClr>
                </a:solidFill>
                <a:latin typeface="+mj-lt"/>
                <a:ea typeface="+mj-ea"/>
                <a:cs typeface="+mj-cs"/>
              </a:rPr>
              <a:t>Mr. Paul D. Petrus Jr. has years of experience dealing with federal bail </a:t>
            </a:r>
            <a:r>
              <a:rPr lang="en-US" sz="1900" b="1" dirty="0" smtClean="0">
                <a:solidFill>
                  <a:schemeClr val="tx2">
                    <a:lumMod val="75000"/>
                  </a:schemeClr>
                </a:solidFill>
                <a:latin typeface="+mj-lt"/>
                <a:ea typeface="+mj-ea"/>
                <a:cs typeface="+mj-cs"/>
              </a:rPr>
              <a:t>bonds. He will </a:t>
            </a:r>
            <a:r>
              <a:rPr lang="en-US" sz="1900" b="1" dirty="0" smtClean="0">
                <a:solidFill>
                  <a:schemeClr val="tx2">
                    <a:lumMod val="75000"/>
                  </a:schemeClr>
                </a:solidFill>
                <a:latin typeface="+mj-lt"/>
                <a:ea typeface="+mj-ea"/>
                <a:cs typeface="+mj-cs"/>
              </a:rPr>
              <a:t>make sure the process is handled professionally, with the least amount of hassle.</a:t>
            </a:r>
          </a:p>
          <a:p>
            <a:endParaRPr lang="en-US" sz="1900" b="1" dirty="0" smtClean="0">
              <a:solidFill>
                <a:schemeClr val="tx2">
                  <a:lumMod val="75000"/>
                </a:schemeClr>
              </a:solidFill>
              <a:latin typeface="+mj-lt"/>
              <a:ea typeface="+mj-ea"/>
              <a:cs typeface="+mj-cs"/>
            </a:endParaRPr>
          </a:p>
          <a:p>
            <a:r>
              <a:rPr lang="en-US" sz="1900" b="1" dirty="0" smtClean="0">
                <a:solidFill>
                  <a:schemeClr val="tx2">
                    <a:lumMod val="75000"/>
                  </a:schemeClr>
                </a:solidFill>
                <a:latin typeface="+mj-lt"/>
                <a:ea typeface="+mj-ea"/>
                <a:cs typeface="+mj-cs"/>
              </a:rPr>
              <a:t>Contact Paul </a:t>
            </a:r>
            <a:r>
              <a:rPr lang="en-US" sz="1900" b="1" dirty="0" smtClean="0">
                <a:solidFill>
                  <a:schemeClr val="tx2">
                    <a:lumMod val="75000"/>
                  </a:schemeClr>
                </a:solidFill>
                <a:latin typeface="+mj-lt"/>
                <a:ea typeface="+mj-ea"/>
                <a:cs typeface="+mj-cs"/>
              </a:rPr>
              <a:t>D. Petrus &amp; Associates, P.C</a:t>
            </a:r>
            <a:r>
              <a:rPr lang="en-US" sz="1900" b="1" dirty="0" smtClean="0">
                <a:solidFill>
                  <a:schemeClr val="tx2">
                    <a:lumMod val="75000"/>
                  </a:schemeClr>
                </a:solidFill>
                <a:latin typeface="+mj-lt"/>
                <a:ea typeface="+mj-ea"/>
                <a:cs typeface="+mj-cs"/>
              </a:rPr>
              <a:t>. for help with your federal bail bond issue.</a:t>
            </a:r>
            <a:endParaRPr lang="en-US" sz="1900" b="1" dirty="0" smtClean="0">
              <a:solidFill>
                <a:schemeClr val="tx2">
                  <a:lumMod val="75000"/>
                </a:schemeClr>
              </a:solidFill>
              <a:latin typeface="+mj-lt"/>
              <a:ea typeface="+mj-ea"/>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990600" y="2057400"/>
            <a:ext cx="7315200" cy="3276600"/>
          </a:xfrm>
        </p:spPr>
        <p:txBody>
          <a:bodyPr>
            <a:normAutofit/>
          </a:bodyPr>
          <a:lstStyle/>
          <a:p>
            <a:pPr marL="342900" indent="-342900" algn="just"/>
            <a:r>
              <a:rPr lang="en-US" sz="1900" b="1" dirty="0" smtClean="0">
                <a:solidFill>
                  <a:schemeClr val="tx2">
                    <a:lumMod val="75000"/>
                  </a:schemeClr>
                </a:solidFill>
                <a:latin typeface="+mj-lt"/>
                <a:ea typeface="+mj-ea"/>
                <a:cs typeface="+mj-cs"/>
              </a:rPr>
              <a:t>      Mr. Petrus represents clients at all levels of the criminal justice system. He has represented clients with charges ranging from marijuana possession to financial fraud and clients convicted of murder at the appellate level.</a:t>
            </a:r>
            <a:endParaRPr lang="en-US" sz="1900" b="1" dirty="0">
              <a:solidFill>
                <a:schemeClr val="tx2">
                  <a:lumMod val="75000"/>
                </a:schemeClr>
              </a:solidFill>
              <a:latin typeface="+mj-lt"/>
              <a:ea typeface="+mj-ea"/>
              <a:cs typeface="+mj-cs"/>
            </a:endParaRPr>
          </a:p>
        </p:txBody>
      </p:sp>
      <p:pic>
        <p:nvPicPr>
          <p:cNvPr id="5" name="Picture 2" descr="D:\private\data\project repository\Mar\Mar-22\index1.jpg"/>
          <p:cNvPicPr>
            <a:picLocks noChangeAspect="1" noChangeArrowheads="1"/>
          </p:cNvPicPr>
          <p:nvPr/>
        </p:nvPicPr>
        <p:blipFill>
          <a:blip r:embed="rId2" cstate="print"/>
          <a:srcRect/>
          <a:stretch>
            <a:fillRect/>
          </a:stretch>
        </p:blipFill>
        <p:spPr bwMode="auto">
          <a:xfrm>
            <a:off x="1295400" y="4038600"/>
            <a:ext cx="6477000" cy="1143000"/>
          </a:xfrm>
          <a:prstGeom prst="rect">
            <a:avLst/>
          </a:prstGeom>
          <a:noFill/>
        </p:spPr>
      </p:pic>
    </p:spTree>
    <p:extLst>
      <p:ext uri="{BB962C8B-B14F-4D97-AF65-F5344CB8AC3E}">
        <p14:creationId xmlns="" xmlns:p14="http://schemas.microsoft.com/office/powerpoint/2010/main" val="2887666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990600" y="2743200"/>
            <a:ext cx="7162800" cy="3276600"/>
          </a:xfrm>
        </p:spPr>
        <p:txBody>
          <a:bodyPr/>
          <a:lstStyle/>
          <a:p>
            <a:pPr algn="ctr"/>
            <a:endParaRPr lang="en-US" dirty="0" smtClean="0"/>
          </a:p>
          <a:p>
            <a:pPr algn="ctr"/>
            <a:endParaRPr lang="en-US" dirty="0"/>
          </a:p>
          <a:p>
            <a:pPr algn="ctr"/>
            <a:r>
              <a:rPr lang="en-US" sz="3000" dirty="0" smtClean="0"/>
              <a:t>Contact:</a:t>
            </a:r>
            <a:endParaRPr lang="en-US" sz="3000" dirty="0" smtClean="0"/>
          </a:p>
          <a:p>
            <a:pPr algn="ctr"/>
            <a:r>
              <a:rPr lang="en-US" dirty="0" smtClean="0"/>
              <a:t>The Law </a:t>
            </a:r>
            <a:r>
              <a:rPr lang="en-US" dirty="0" smtClean="0"/>
              <a:t>Office of </a:t>
            </a:r>
            <a:r>
              <a:rPr lang="en-US" dirty="0" smtClean="0"/>
              <a:t>Paul D. Petrus, Jr. &amp; </a:t>
            </a:r>
            <a:r>
              <a:rPr lang="en-US" dirty="0" smtClean="0"/>
              <a:t>Associates, </a:t>
            </a:r>
            <a:r>
              <a:rPr lang="en-US" dirty="0" smtClean="0"/>
              <a:t>P.C.</a:t>
            </a:r>
          </a:p>
          <a:p>
            <a:pPr algn="ctr"/>
            <a:r>
              <a:rPr lang="en-US" b="0" dirty="0"/>
              <a:t>The Empire State </a:t>
            </a:r>
            <a:r>
              <a:rPr lang="en-US" b="0" dirty="0" smtClean="0"/>
              <a:t>Building, 350 </a:t>
            </a:r>
            <a:r>
              <a:rPr lang="en-US" b="0" dirty="0"/>
              <a:t>Fifth Avenue, </a:t>
            </a:r>
            <a:r>
              <a:rPr lang="en-US" b="0" dirty="0" smtClean="0"/>
              <a:t/>
            </a:r>
            <a:br>
              <a:rPr lang="en-US" b="0" dirty="0" smtClean="0"/>
            </a:br>
            <a:r>
              <a:rPr lang="en-US" b="0" dirty="0" smtClean="0"/>
              <a:t>Suite 3601,New </a:t>
            </a:r>
            <a:r>
              <a:rPr lang="en-US" b="0" dirty="0"/>
              <a:t>York, NY </a:t>
            </a:r>
            <a:r>
              <a:rPr lang="en-US" b="0" dirty="0" smtClean="0"/>
              <a:t>10118</a:t>
            </a:r>
          </a:p>
          <a:p>
            <a:pPr algn="ctr"/>
            <a:r>
              <a:rPr lang="en-US" b="0" dirty="0" smtClean="0"/>
              <a:t>Ph. </a:t>
            </a:r>
            <a:r>
              <a:rPr lang="en-US" b="0" dirty="0" smtClean="0"/>
              <a:t>No.</a:t>
            </a:r>
            <a:r>
              <a:rPr lang="en-US" dirty="0" smtClean="0"/>
              <a:t>212-385-1961 </a:t>
            </a:r>
            <a:r>
              <a:rPr lang="en-US" dirty="0" smtClean="0"/>
              <a:t>/ </a:t>
            </a:r>
            <a:r>
              <a:rPr lang="en-US" dirty="0" smtClean="0"/>
              <a:t>212-564-2440</a:t>
            </a:r>
            <a:endParaRPr lang="en-US" dirty="0"/>
          </a:p>
          <a:p>
            <a:pPr algn="ctr"/>
            <a:r>
              <a:rPr lang="en-US" b="0" dirty="0" smtClean="0"/>
              <a:t>Email: </a:t>
            </a:r>
            <a:r>
              <a:rPr lang="en-US" u="sng" dirty="0" smtClean="0">
                <a:hlinkClick r:id="rId2"/>
              </a:rPr>
              <a:t>paul@petruslaw.com</a:t>
            </a:r>
            <a:endParaRPr lang="en-US" u="sng" dirty="0" smtClean="0"/>
          </a:p>
          <a:p>
            <a:pPr algn="ctr"/>
            <a:r>
              <a:rPr lang="en-US" u="sng" dirty="0" smtClean="0">
                <a:hlinkClick r:id="rId3"/>
              </a:rPr>
              <a:t>www.petruslaw.com</a:t>
            </a:r>
            <a:r>
              <a:rPr lang="en-US" dirty="0" smtClean="0"/>
              <a:t> </a:t>
            </a:r>
            <a:endParaRPr lang="en-US" dirty="0"/>
          </a:p>
          <a:p>
            <a:endParaRPr lang="en-US" dirty="0" smtClean="0"/>
          </a:p>
          <a:p>
            <a:endParaRPr lang="en-US" dirty="0"/>
          </a:p>
        </p:txBody>
      </p:sp>
      <p:pic>
        <p:nvPicPr>
          <p:cNvPr id="5122" name="Picture 2" descr="D:\SkyDrive\SEO\petruslaw\images\contact.jpg"/>
          <p:cNvPicPr>
            <a:picLocks noChangeAspect="1" noChangeArrowheads="1"/>
          </p:cNvPicPr>
          <p:nvPr/>
        </p:nvPicPr>
        <p:blipFill>
          <a:blip r:embed="rId4" cstate="print"/>
          <a:srcRect/>
          <a:stretch>
            <a:fillRect/>
          </a:stretch>
        </p:blipFill>
        <p:spPr bwMode="auto">
          <a:xfrm>
            <a:off x="1371600" y="1600200"/>
            <a:ext cx="6629400" cy="1074906"/>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1799</TotalTime>
  <Words>326</Words>
  <Application>Microsoft Office PowerPoint</Application>
  <PresentationFormat>On-screen Show (4:3)</PresentationFormat>
  <Paragraphs>30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Slide 3</vt:lpstr>
      <vt:lpstr>Slide 4</vt:lpstr>
      <vt:lpstr>Federal Bail Bonds Lawyer in New York</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Rhinoplasty</dc:title>
  <dc:creator>Thakur</dc:creator>
  <cp:lastModifiedBy>michelle</cp:lastModifiedBy>
  <cp:revision>215</cp:revision>
  <dcterms:created xsi:type="dcterms:W3CDTF">2006-08-16T00:00:00Z</dcterms:created>
  <dcterms:modified xsi:type="dcterms:W3CDTF">2014-05-28T17:49:14Z</dcterms:modified>
</cp:coreProperties>
</file>