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1" r:id="rId2"/>
    <p:sldId id="311" r:id="rId3"/>
    <p:sldId id="329" r:id="rId4"/>
    <p:sldId id="330" r:id="rId5"/>
    <p:sldId id="332" r:id="rId6"/>
    <p:sldId id="333" r:id="rId7"/>
    <p:sldId id="334" r:id="rId8"/>
    <p:sldId id="335" r:id="rId9"/>
    <p:sldId id="336" r:id="rId10"/>
    <p:sldId id="331"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BFEE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9104" autoAdjust="0"/>
  </p:normalViewPr>
  <p:slideViewPr>
    <p:cSldViewPr>
      <p:cViewPr>
        <p:scale>
          <a:sx n="76" d="100"/>
          <a:sy n="76" d="100"/>
        </p:scale>
        <p:origin x="-1332" y="-78"/>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6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EBDF37-8F55-4F9B-A380-19F599DF1166}" type="datetimeFigureOut">
              <a:rPr lang="en-IN" smtClean="0"/>
              <a:pPr/>
              <a:t>30-05-2014</a:t>
            </a:fld>
            <a:endParaRPr lang="en-IN"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F82776-6CB9-49FC-950A-30E6D7E2B6B3}" type="slidenum">
              <a:rPr lang="en-IN" smtClean="0"/>
              <a:pPr/>
              <a:t>‹#›</a:t>
            </a:fld>
            <a:endParaRPr lang="en-IN" dirty="0"/>
          </a:p>
        </p:txBody>
      </p:sp>
    </p:spTree>
    <p:extLst>
      <p:ext uri="{BB962C8B-B14F-4D97-AF65-F5344CB8AC3E}">
        <p14:creationId xmlns:p14="http://schemas.microsoft.com/office/powerpoint/2010/main" xmlns="" val="768762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CBAC1-7789-4357-8BC1-FDFE429D0286}" type="datetimeFigureOut">
              <a:rPr lang="en-IN" smtClean="0"/>
              <a:pPr/>
              <a:t>30-05-2014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DC45B-2D3A-4376-B666-25951CC3BE05}" type="slidenum">
              <a:rPr lang="en-IN" smtClean="0"/>
              <a:pPr/>
              <a:t>‹#›</a:t>
            </a:fld>
            <a:endParaRPr lang="en-IN" dirty="0"/>
          </a:p>
        </p:txBody>
      </p:sp>
    </p:spTree>
    <p:extLst>
      <p:ext uri="{BB962C8B-B14F-4D97-AF65-F5344CB8AC3E}">
        <p14:creationId xmlns:p14="http://schemas.microsoft.com/office/powerpoint/2010/main" xmlns="" val="2803415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mailto:paul@petruslaw.com" TargetMode="External"/><Relationship Id="rId2" Type="http://schemas.openxmlformats.org/officeDocument/2006/relationships/hyperlink" Target="http://www.petruslaw.com/" TargetMode="External"/><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2590800"/>
            <a:ext cx="7275513" cy="1676400"/>
          </a:xfrm>
        </p:spPr>
        <p:txBody>
          <a:bodyPr anchor="ctr">
            <a:noAutofit/>
          </a:bodyPr>
          <a:lstStyle>
            <a:lvl1pPr marL="0" indent="0" algn="ctr">
              <a:buNone/>
              <a:defRPr sz="44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TextBox 6"/>
          <p:cNvSpPr txBox="1"/>
          <p:nvPr userDrawn="1"/>
        </p:nvSpPr>
        <p:spPr>
          <a:xfrm>
            <a:off x="5638800" y="5112603"/>
            <a:ext cx="2461691" cy="830997"/>
          </a:xfrm>
          <a:prstGeom prst="rect">
            <a:avLst/>
          </a:prstGeom>
          <a:noFill/>
        </p:spPr>
        <p:txBody>
          <a:bodyPr wrap="square" rtlCol="0">
            <a:spAutoFit/>
          </a:bodyPr>
          <a:lstStyle/>
          <a:p>
            <a:pPr marL="0" algn="l" defTabSz="914400" rtl="0" eaLnBrk="1" latinLnBrk="0" hangingPunct="1"/>
            <a:r>
              <a:rPr lang="en-IN" sz="1200" kern="1200" dirty="0" smtClean="0">
                <a:solidFill>
                  <a:srgbClr val="C00000"/>
                </a:solidFill>
                <a:latin typeface="+mn-lt"/>
                <a:ea typeface="+mn-ea"/>
                <a:cs typeface="+mn-cs"/>
                <a:hlinkClick r:id="rId2"/>
              </a:rPr>
              <a:t>www.petruslaw.com</a:t>
            </a:r>
            <a:endParaRPr lang="en-IN" sz="1200" kern="1200" dirty="0" smtClean="0">
              <a:solidFill>
                <a:srgbClr val="C00000"/>
              </a:solidFill>
              <a:latin typeface="+mn-lt"/>
              <a:ea typeface="+mn-ea"/>
              <a:cs typeface="+mn-cs"/>
            </a:endParaRPr>
          </a:p>
          <a:p>
            <a:pPr marL="0" algn="l" defTabSz="914400" rtl="0" eaLnBrk="1" latinLnBrk="0" hangingPunct="1"/>
            <a:r>
              <a:rPr lang="en-US" sz="1200" kern="1200" dirty="0" smtClean="0">
                <a:solidFill>
                  <a:srgbClr val="C00000"/>
                </a:solidFill>
                <a:latin typeface="+mn-lt"/>
                <a:ea typeface="+mn-ea"/>
                <a:cs typeface="+mn-cs"/>
              </a:rPr>
              <a:t>New</a:t>
            </a:r>
            <a:r>
              <a:rPr lang="en-US" sz="1200" kern="1200" baseline="0" dirty="0" smtClean="0">
                <a:solidFill>
                  <a:srgbClr val="C00000"/>
                </a:solidFill>
                <a:latin typeface="+mn-lt"/>
                <a:ea typeface="+mn-ea"/>
                <a:cs typeface="+mn-cs"/>
              </a:rPr>
              <a:t> York Criminal Defense Lawyer</a:t>
            </a:r>
          </a:p>
          <a:p>
            <a:pPr marL="0" algn="l" defTabSz="914400" rtl="0" eaLnBrk="1" latinLnBrk="0" hangingPunct="1"/>
            <a:r>
              <a:rPr lang="en-IN" sz="1200" dirty="0" smtClean="0"/>
              <a:t>Phone: 212.564.2440/</a:t>
            </a:r>
            <a:r>
              <a:rPr lang="en-US" sz="1200" dirty="0" smtClean="0"/>
              <a:t>212.385.1961</a:t>
            </a:r>
            <a:r>
              <a:rPr lang="en-IN" sz="1200" dirty="0" smtClean="0"/>
              <a:t/>
            </a:r>
            <a:br>
              <a:rPr lang="en-IN" sz="1200" dirty="0" smtClean="0"/>
            </a:br>
            <a:r>
              <a:rPr lang="en-IN" sz="1200" dirty="0" smtClean="0">
                <a:hlinkClick r:id="rId3"/>
              </a:rPr>
              <a:t>paul@petruslaw.com</a:t>
            </a:r>
            <a:endParaRPr lang="en-IN" sz="1200" kern="1200" dirty="0" smtClean="0">
              <a:solidFill>
                <a:srgbClr val="C00000"/>
              </a:solidFill>
              <a:latin typeface="+mn-lt"/>
              <a:ea typeface="+mn-ea"/>
              <a:cs typeface="+mn-cs"/>
            </a:endParaRPr>
          </a:p>
        </p:txBody>
      </p:sp>
      <p:sp>
        <p:nvSpPr>
          <p:cNvPr id="13" name="TextBox 12"/>
          <p:cNvSpPr txBox="1"/>
          <p:nvPr userDrawn="1"/>
        </p:nvSpPr>
        <p:spPr>
          <a:xfrm>
            <a:off x="724930" y="5105400"/>
            <a:ext cx="4799289" cy="747693"/>
          </a:xfrm>
          <a:prstGeom prst="rect">
            <a:avLst/>
          </a:prstGeom>
          <a:noFill/>
        </p:spPr>
        <p:txBody>
          <a:bodyPr wrap="square" rtlCol="0">
            <a:spAutoFit/>
          </a:bodyPr>
          <a:lstStyle/>
          <a:p>
            <a:r>
              <a:rPr lang="en-US" sz="1200" b="1" dirty="0" smtClean="0">
                <a:solidFill>
                  <a:schemeClr val="tx1">
                    <a:lumMod val="65000"/>
                    <a:lumOff val="35000"/>
                  </a:schemeClr>
                </a:solidFill>
              </a:rPr>
              <a:t>Disclaimer:</a:t>
            </a:r>
          </a:p>
          <a:p>
            <a:r>
              <a:rPr lang="en-US" sz="1200" dirty="0" smtClean="0">
                <a:solidFill>
                  <a:schemeClr val="tx1">
                    <a:lumMod val="65000"/>
                    <a:lumOff val="35000"/>
                  </a:schemeClr>
                </a:solidFill>
              </a:rPr>
              <a:t>The tips in this presentation are general in nature.</a:t>
            </a:r>
            <a:r>
              <a:rPr lang="en-US" sz="1200" baseline="0" dirty="0" smtClean="0">
                <a:solidFill>
                  <a:schemeClr val="tx1">
                    <a:lumMod val="65000"/>
                    <a:lumOff val="35000"/>
                  </a:schemeClr>
                </a:solidFill>
              </a:rPr>
              <a:t> Please use your discretion while following them. The author does not guarantee legal validity of the tips contained herein.</a:t>
            </a:r>
            <a:endParaRPr lang="en-IN" sz="1200" dirty="0">
              <a:solidFill>
                <a:schemeClr val="tx1">
                  <a:lumMod val="65000"/>
                  <a:lumOff val="35000"/>
                </a:schemeClr>
              </a:solidFill>
            </a:endParaRPr>
          </a:p>
        </p:txBody>
      </p:sp>
      <p:grpSp>
        <p:nvGrpSpPr>
          <p:cNvPr id="10"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4"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5"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90600" y="2514600"/>
            <a:ext cx="7162800" cy="3276600"/>
          </a:xfrm>
        </p:spPr>
        <p:txBody>
          <a:bodyPr vert="horz" lIns="91440" tIns="45720" rIns="91440" bIns="45720" rtlCol="0" anchor="ctr">
            <a:noAutofit/>
          </a:bodyPr>
          <a:lstStyle>
            <a:lvl1pPr marL="0" indent="0" algn="l">
              <a:buNone/>
              <a:defRPr lang="en-US" sz="2400" b="1" kern="1200" dirty="0" smtClean="0">
                <a:solidFill>
                  <a:srgbClr val="0070C0"/>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ct val="20000"/>
              </a:spcBef>
              <a:buFont typeface="Arial" pitchFamily="34" charset="0"/>
              <a:buNone/>
            </a:pPr>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1828800"/>
            <a:ext cx="7275513" cy="914400"/>
          </a:xfrm>
        </p:spPr>
        <p:txBody>
          <a:bodyPr anchor="ctr">
            <a:noAutofit/>
          </a:bodyPr>
          <a:lstStyle>
            <a:lvl1pPr marL="0" indent="0" algn="ctr">
              <a:buNone/>
              <a:defRPr sz="36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14400" y="2971800"/>
            <a:ext cx="7315200" cy="3276600"/>
          </a:xfrm>
        </p:spPr>
        <p:txBody>
          <a:bodyPr>
            <a:normAutofit/>
          </a:bodyPr>
          <a:lstStyle>
            <a:lvl1pPr marL="0" indent="0">
              <a:buNone/>
              <a:defRPr sz="240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2870" y="1676400"/>
            <a:ext cx="7430530" cy="719138"/>
          </a:xfrm>
        </p:spPr>
        <p:txBody>
          <a:bodyPr anchor="ctr">
            <a:normAutofit/>
          </a:bodyPr>
          <a:lstStyle>
            <a:lvl1pPr algn="ctr">
              <a:defRPr sz="1800" b="1">
                <a:solidFill>
                  <a:schemeClr val="tx1"/>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257800" y="2514600"/>
            <a:ext cx="2895600" cy="259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62000" y="2514600"/>
            <a:ext cx="4267200" cy="2590800"/>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1" name="Group 10"/>
          <p:cNvGrpSpPr/>
          <p:nvPr userDrawn="1"/>
        </p:nvGrpSpPr>
        <p:grpSpPr>
          <a:xfrm>
            <a:off x="722870" y="665546"/>
            <a:ext cx="7735330" cy="858454"/>
            <a:chOff x="0" y="0"/>
            <a:chExt cx="9144000" cy="1042111"/>
          </a:xfrm>
        </p:grpSpPr>
        <p:pic>
          <p:nvPicPr>
            <p:cNvPr id="12"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6"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7" name="Straight Connector 16"/>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75735" y="3352801"/>
            <a:ext cx="8229600" cy="990600"/>
          </a:xfrm>
        </p:spPr>
        <p:txBody>
          <a:bodyPr anchor="ctr"/>
          <a:lstStyle>
            <a:lvl1pPr marL="0" indent="0" algn="ctr">
              <a:buNone/>
              <a:defRPr baseline="0"/>
            </a:lvl1pPr>
          </a:lstStyle>
          <a:p>
            <a:pPr lvl="0"/>
            <a:r>
              <a:rPr lang="en-US" dirty="0" smtClean="0"/>
              <a:t>Add title</a:t>
            </a:r>
            <a:endParaRPr lang="en-US" dirty="0"/>
          </a:p>
        </p:txBody>
      </p:sp>
      <p:grpSp>
        <p:nvGrpSpPr>
          <p:cNvPr id="13" name="Group 12"/>
          <p:cNvGrpSpPr/>
          <p:nvPr userDrawn="1"/>
        </p:nvGrpSpPr>
        <p:grpSpPr>
          <a:xfrm>
            <a:off x="722870" y="665546"/>
            <a:ext cx="7735330" cy="858454"/>
            <a:chOff x="0" y="0"/>
            <a:chExt cx="9144000" cy="1042111"/>
          </a:xfrm>
        </p:grpSpPr>
        <p:pic>
          <p:nvPicPr>
            <p:cNvPr id="14"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5"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6" name="Straight Connector 15"/>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61" r:id="rId2"/>
    <p:sldLayoutId id="2147483660" r:id="rId3"/>
    <p:sldLayoutId id="2147483657" r:id="rId4"/>
    <p:sldLayoutId id="2147483650" r:id="rId5"/>
    <p:sldLayoutId id="2147483652" r:id="rId6"/>
    <p:sldLayoutId id="2147483653" r:id="rId7"/>
    <p:sldLayoutId id="2147483654" r:id="rId8"/>
    <p:sldLayoutId id="2147483655" r:id="rId9"/>
    <p:sldLayoutId id="2147483656"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petruslaw.com/" TargetMode="External"/><Relationship Id="rId2" Type="http://schemas.openxmlformats.org/officeDocument/2006/relationships/hyperlink" Target="mailto:paul@petruslaw.com"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990600" y="2286000"/>
            <a:ext cx="7275513" cy="1600200"/>
          </a:xfrm>
        </p:spPr>
        <p:txBody>
          <a:bodyPr/>
          <a:lstStyle/>
          <a:p>
            <a:r>
              <a:rPr lang="en-US" sz="3200" dirty="0" smtClean="0">
                <a:solidFill>
                  <a:schemeClr val="tx2">
                    <a:lumMod val="75000"/>
                  </a:schemeClr>
                </a:solidFill>
                <a:latin typeface="+mj-lt"/>
                <a:ea typeface="+mj-ea"/>
                <a:cs typeface="+mj-cs"/>
              </a:rPr>
              <a:t>Federal Criminal Process</a:t>
            </a:r>
            <a:endParaRPr lang="en-US" sz="3200" dirty="0">
              <a:solidFill>
                <a:schemeClr val="tx2">
                  <a:lumMod val="75000"/>
                </a:schemeClr>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3200" dirty="0" smtClean="0">
                <a:solidFill>
                  <a:schemeClr val="tx2">
                    <a:lumMod val="75000"/>
                  </a:schemeClr>
                </a:solidFill>
              </a:rPr>
              <a:t>New York Criminal Defense Federal Lawyer</a:t>
            </a:r>
          </a:p>
        </p:txBody>
      </p:sp>
      <p:sp>
        <p:nvSpPr>
          <p:cNvPr id="3" name="Text Placeholder 2"/>
          <p:cNvSpPr>
            <a:spLocks noGrp="1"/>
          </p:cNvSpPr>
          <p:nvPr>
            <p:ph type="body" sz="half" idx="2"/>
          </p:nvPr>
        </p:nvSpPr>
        <p:spPr>
          <a:xfrm>
            <a:off x="838200" y="2819400"/>
            <a:ext cx="7391400" cy="2590800"/>
          </a:xfrm>
        </p:spPr>
        <p:txBody>
          <a:bodyPr>
            <a:normAutofit/>
          </a:bodyPr>
          <a:lstStyle/>
          <a:p>
            <a:r>
              <a:rPr lang="en-US" sz="1900" b="1" dirty="0" smtClean="0">
                <a:solidFill>
                  <a:schemeClr val="tx2">
                    <a:lumMod val="75000"/>
                  </a:schemeClr>
                </a:solidFill>
                <a:latin typeface="+mj-lt"/>
                <a:ea typeface="+mj-ea"/>
                <a:cs typeface="+mj-cs"/>
              </a:rPr>
              <a:t>Mr. Petrus, the NY criminal defense federal lawyer, represents clients in federal court. </a:t>
            </a:r>
          </a:p>
          <a:p>
            <a:r>
              <a:rPr lang="en-US" sz="1900" b="1" dirty="0" smtClean="0">
                <a:solidFill>
                  <a:schemeClr val="tx2">
                    <a:lumMod val="75000"/>
                  </a:schemeClr>
                </a:solidFill>
                <a:latin typeface="+mj-lt"/>
                <a:ea typeface="+mj-ea"/>
                <a:cs typeface="+mj-cs"/>
              </a:rPr>
              <a:t>If you are charged with a federal crime, then call “The Law Offices of Paul D. Petrus Jr. &amp; Associates, P.C.” at 212-564-2440 and schedule a free initial consultation.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743200"/>
            <a:ext cx="7162800" cy="3276600"/>
          </a:xfrm>
        </p:spPr>
        <p:txBody>
          <a:bodyPr/>
          <a:lstStyle/>
          <a:p>
            <a:pPr algn="ctr"/>
            <a:endParaRPr lang="en-US" dirty="0" smtClean="0"/>
          </a:p>
          <a:p>
            <a:pPr algn="ctr"/>
            <a:endParaRPr lang="en-US" dirty="0"/>
          </a:p>
          <a:p>
            <a:pPr algn="ctr"/>
            <a:r>
              <a:rPr lang="en-US" sz="3000" dirty="0" smtClean="0"/>
              <a:t>Contact Us:</a:t>
            </a:r>
          </a:p>
          <a:p>
            <a:pPr algn="ctr"/>
            <a:r>
              <a:rPr lang="en-US" dirty="0" smtClean="0"/>
              <a:t>The Law offices Paul D. Petrus, Jr. &amp; Associates P.C.</a:t>
            </a:r>
          </a:p>
          <a:p>
            <a:pPr algn="ctr"/>
            <a:r>
              <a:rPr lang="en-US" b="0" dirty="0"/>
              <a:t>The Empire State </a:t>
            </a:r>
            <a:r>
              <a:rPr lang="en-US" b="0" dirty="0" smtClean="0"/>
              <a:t>Building, 350 </a:t>
            </a:r>
            <a:r>
              <a:rPr lang="en-US" b="0" dirty="0"/>
              <a:t>Fifth Avenue, </a:t>
            </a:r>
            <a:r>
              <a:rPr lang="en-US" b="0" dirty="0" smtClean="0"/>
              <a:t>Suite,3601,New </a:t>
            </a:r>
            <a:r>
              <a:rPr lang="en-US" b="0" dirty="0"/>
              <a:t>York, NY </a:t>
            </a:r>
            <a:r>
              <a:rPr lang="en-US" b="0" dirty="0" smtClean="0"/>
              <a:t>10118</a:t>
            </a:r>
          </a:p>
          <a:p>
            <a:pPr algn="ctr"/>
            <a:r>
              <a:rPr lang="en-US" b="0" dirty="0" smtClean="0"/>
              <a:t>Ph. No.</a:t>
            </a:r>
            <a:r>
              <a:rPr lang="en-US" dirty="0" smtClean="0"/>
              <a:t>212.385.1961 / </a:t>
            </a:r>
            <a:r>
              <a:rPr lang="en-US" dirty="0"/>
              <a:t>212.564.2440</a:t>
            </a:r>
          </a:p>
          <a:p>
            <a:pPr algn="ctr"/>
            <a:r>
              <a:rPr lang="en-US" b="0" dirty="0" smtClean="0"/>
              <a:t>Email: </a:t>
            </a:r>
            <a:r>
              <a:rPr lang="en-US" u="sng" dirty="0" smtClean="0">
                <a:hlinkClick r:id="rId2"/>
              </a:rPr>
              <a:t>paul@petruslaw.com</a:t>
            </a:r>
            <a:endParaRPr lang="en-US" u="sng" dirty="0" smtClean="0"/>
          </a:p>
          <a:p>
            <a:pPr algn="ctr"/>
            <a:r>
              <a:rPr lang="en-US" u="sng" dirty="0" smtClean="0">
                <a:hlinkClick r:id="rId3"/>
              </a:rPr>
              <a:t>www.petruslaw.com</a:t>
            </a:r>
            <a:r>
              <a:rPr lang="en-US" dirty="0" smtClean="0"/>
              <a:t> </a:t>
            </a:r>
            <a:endParaRPr lang="en-US" dirty="0"/>
          </a:p>
          <a:p>
            <a:endParaRPr lang="en-US" dirty="0" smtClean="0"/>
          </a:p>
          <a:p>
            <a:endParaRPr lang="en-US" dirty="0"/>
          </a:p>
        </p:txBody>
      </p:sp>
      <p:pic>
        <p:nvPicPr>
          <p:cNvPr id="5122" name="Picture 2" descr="D:\SkyDrive\SEO\petruslaw\images\contact.jpg"/>
          <p:cNvPicPr>
            <a:picLocks noChangeAspect="1" noChangeArrowheads="1"/>
          </p:cNvPicPr>
          <p:nvPr/>
        </p:nvPicPr>
        <p:blipFill>
          <a:blip r:embed="rId4"/>
          <a:srcRect/>
          <a:stretch>
            <a:fillRect/>
          </a:stretch>
        </p:blipFill>
        <p:spPr bwMode="auto">
          <a:xfrm>
            <a:off x="1371600" y="1600200"/>
            <a:ext cx="6629400" cy="107490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990600" y="1524000"/>
            <a:ext cx="7275513" cy="914400"/>
          </a:xfrm>
        </p:spPr>
        <p:txBody>
          <a:bodyPr>
            <a:noAutofit/>
          </a:bodyPr>
          <a:lstStyle/>
          <a:p>
            <a:pPr marL="342900" indent="-342900"/>
            <a:r>
              <a:rPr lang="en-US" sz="3200" dirty="0" smtClean="0">
                <a:solidFill>
                  <a:schemeClr val="tx2">
                    <a:lumMod val="75000"/>
                  </a:schemeClr>
                </a:solidFill>
                <a:latin typeface="+mj-lt"/>
                <a:ea typeface="+mj-ea"/>
                <a:cs typeface="+mj-cs"/>
              </a:rPr>
              <a:t>Federal Crime</a:t>
            </a:r>
          </a:p>
        </p:txBody>
      </p:sp>
      <p:sp>
        <p:nvSpPr>
          <p:cNvPr id="5" name="Text Placeholder 4"/>
          <p:cNvSpPr>
            <a:spLocks noGrp="1"/>
          </p:cNvSpPr>
          <p:nvPr>
            <p:ph type="body" sz="half" idx="2"/>
          </p:nvPr>
        </p:nvSpPr>
        <p:spPr>
          <a:xfrm>
            <a:off x="990600" y="2819400"/>
            <a:ext cx="7315200" cy="3581400"/>
          </a:xfrm>
        </p:spPr>
        <p:txBody>
          <a:bodyPr>
            <a:normAutofit/>
          </a:bodyPr>
          <a:lstStyle/>
          <a:p>
            <a:r>
              <a:rPr lang="en-US" sz="1900" b="1" dirty="0" smtClean="0">
                <a:solidFill>
                  <a:schemeClr val="tx2">
                    <a:lumMod val="75000"/>
                  </a:schemeClr>
                </a:solidFill>
                <a:latin typeface="+mj-lt"/>
                <a:ea typeface="+mj-ea"/>
                <a:cs typeface="+mj-cs"/>
              </a:rPr>
              <a:t>A person is said to be indicted of a federal crime if the crime he committed has a federal connection or element that provides the basis for the case going to federal court. </a:t>
            </a:r>
          </a:p>
        </p:txBody>
      </p:sp>
    </p:spTree>
    <p:extLst>
      <p:ext uri="{BB962C8B-B14F-4D97-AF65-F5344CB8AC3E}">
        <p14:creationId xmlns:p14="http://schemas.microsoft.com/office/powerpoint/2010/main" xmlns="" val="800239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14400" y="1676400"/>
            <a:ext cx="7275513" cy="914400"/>
          </a:xfrm>
        </p:spPr>
        <p:txBody>
          <a:bodyPr/>
          <a:lstStyle/>
          <a:p>
            <a:r>
              <a:rPr lang="en-US" sz="2800" dirty="0" smtClean="0">
                <a:solidFill>
                  <a:schemeClr val="accent1">
                    <a:lumMod val="75000"/>
                  </a:schemeClr>
                </a:solidFill>
              </a:rPr>
              <a:t>Federal Criminal Process</a:t>
            </a:r>
          </a:p>
        </p:txBody>
      </p:sp>
      <p:sp>
        <p:nvSpPr>
          <p:cNvPr id="3" name="Text Placeholder 2"/>
          <p:cNvSpPr>
            <a:spLocks noGrp="1"/>
          </p:cNvSpPr>
          <p:nvPr>
            <p:ph type="body" sz="half" idx="2"/>
          </p:nvPr>
        </p:nvSpPr>
        <p:spPr>
          <a:xfrm>
            <a:off x="914400" y="2743200"/>
            <a:ext cx="7315200" cy="3276600"/>
          </a:xfrm>
        </p:spPr>
        <p:txBody>
          <a:bodyPr>
            <a:normAutofit/>
          </a:bodyPr>
          <a:lstStyle/>
          <a:p>
            <a:r>
              <a:rPr lang="en-US" b="1" dirty="0" smtClean="0">
                <a:solidFill>
                  <a:schemeClr val="tx2">
                    <a:lumMod val="75000"/>
                  </a:schemeClr>
                </a:solidFill>
                <a:latin typeface="+mj-lt"/>
                <a:ea typeface="+mj-ea"/>
                <a:cs typeface="+mj-cs"/>
              </a:rPr>
              <a:t>Investigation: </a:t>
            </a:r>
          </a:p>
          <a:p>
            <a:r>
              <a:rPr lang="en-US" sz="1900" b="1" dirty="0" smtClean="0">
                <a:solidFill>
                  <a:schemeClr val="tx2">
                    <a:lumMod val="75000"/>
                  </a:schemeClr>
                </a:solidFill>
                <a:latin typeface="+mj-lt"/>
                <a:ea typeface="+mj-ea"/>
                <a:cs typeface="+mj-cs"/>
              </a:rPr>
              <a:t>Federal investigation agencies like the FBI investigates the crime, obtains the evidence, and gathers information that can be used to identify the persons who committed the crime and also the information that helps prove the criminal acts.</a:t>
            </a:r>
            <a:endParaRPr lang="en-US" sz="1900" b="1" dirty="0">
              <a:solidFill>
                <a:schemeClr val="tx2">
                  <a:lumMod val="75000"/>
                </a:schemeClr>
              </a:solidFill>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133600"/>
            <a:ext cx="7315200" cy="3276600"/>
          </a:xfrm>
        </p:spPr>
        <p:txBody>
          <a:bodyPr>
            <a:normAutofit/>
          </a:bodyPr>
          <a:lstStyle/>
          <a:p>
            <a:r>
              <a:rPr lang="en-US" b="1" dirty="0" smtClean="0">
                <a:solidFill>
                  <a:schemeClr val="tx2">
                    <a:lumMod val="75000"/>
                  </a:schemeClr>
                </a:solidFill>
                <a:latin typeface="+mj-lt"/>
                <a:ea typeface="+mj-ea"/>
                <a:cs typeface="+mj-cs"/>
              </a:rPr>
              <a:t>Arrest: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A suspect is arrested if enough evidence is gathered against them.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14400" y="2057400"/>
            <a:ext cx="7315200" cy="3276600"/>
          </a:xfrm>
        </p:spPr>
        <p:txBody>
          <a:bodyPr>
            <a:normAutofit/>
          </a:bodyPr>
          <a:lstStyle/>
          <a:p>
            <a:r>
              <a:rPr lang="en-US" b="1" dirty="0" smtClean="0">
                <a:solidFill>
                  <a:schemeClr val="tx2">
                    <a:lumMod val="75000"/>
                  </a:schemeClr>
                </a:solidFill>
                <a:latin typeface="+mj-lt"/>
                <a:ea typeface="+mj-ea"/>
                <a:cs typeface="+mj-cs"/>
              </a:rPr>
              <a:t>Charges: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The prosecutors present the evidence collected by the investigators in the court. Based on the evidence, the suspect is indicted and is given formal notice about the charges against him.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14400" y="2209800"/>
            <a:ext cx="7315200" cy="3276600"/>
          </a:xfrm>
        </p:spPr>
        <p:txBody>
          <a:bodyPr>
            <a:normAutofit/>
          </a:bodyPr>
          <a:lstStyle/>
          <a:p>
            <a:r>
              <a:rPr lang="en-US" b="1" dirty="0" smtClean="0">
                <a:solidFill>
                  <a:schemeClr val="tx2">
                    <a:lumMod val="75000"/>
                  </a:schemeClr>
                </a:solidFill>
                <a:latin typeface="+mj-lt"/>
                <a:ea typeface="+mj-ea"/>
                <a:cs typeface="+mj-cs"/>
              </a:rPr>
              <a:t>Hearing/pretrial: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The defendant has the right to receive the help of his lawyer during the court proceeding. The court allows the defendant out of the jail if he meets the requirements for bail.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14400" y="2209800"/>
            <a:ext cx="7315200" cy="3276600"/>
          </a:xfrm>
        </p:spPr>
        <p:txBody>
          <a:bodyPr/>
          <a:lstStyle/>
          <a:p>
            <a:r>
              <a:rPr lang="en-US" b="1" dirty="0" smtClean="0">
                <a:solidFill>
                  <a:schemeClr val="tx2">
                    <a:lumMod val="75000"/>
                  </a:schemeClr>
                </a:solidFill>
                <a:latin typeface="+mj-lt"/>
                <a:ea typeface="+mj-ea"/>
                <a:cs typeface="+mj-cs"/>
              </a:rPr>
              <a:t>Trial: </a:t>
            </a:r>
          </a:p>
          <a:p>
            <a:r>
              <a:rPr lang="en-US" sz="1900" b="1" dirty="0" smtClean="0">
                <a:solidFill>
                  <a:schemeClr val="tx2">
                    <a:lumMod val="75000"/>
                  </a:schemeClr>
                </a:solidFill>
                <a:latin typeface="+mj-lt"/>
                <a:ea typeface="+mj-ea"/>
                <a:cs typeface="+mj-cs"/>
              </a:rPr>
              <a:t>In the trial both the prosecutor and defense are given chance to argue their case.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14400" y="2209800"/>
            <a:ext cx="7315200" cy="3276600"/>
          </a:xfrm>
        </p:spPr>
        <p:txBody>
          <a:bodyPr/>
          <a:lstStyle/>
          <a:p>
            <a:r>
              <a:rPr lang="en-US" b="1" dirty="0" smtClean="0">
                <a:solidFill>
                  <a:schemeClr val="tx2">
                    <a:lumMod val="75000"/>
                  </a:schemeClr>
                </a:solidFill>
                <a:latin typeface="+mj-lt"/>
                <a:ea typeface="+mj-ea"/>
                <a:cs typeface="+mj-cs"/>
              </a:rPr>
              <a:t>Plea bargaining: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If the defendant is found guilty, then the defense lawyer can plea bargain with the prosecutors and judge to reduce sentencing</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14400" y="2057400"/>
            <a:ext cx="7315200" cy="3276600"/>
          </a:xfrm>
        </p:spPr>
        <p:txBody>
          <a:bodyPr/>
          <a:lstStyle/>
          <a:p>
            <a:r>
              <a:rPr lang="en-US" b="1" dirty="0" smtClean="0">
                <a:solidFill>
                  <a:schemeClr val="tx2">
                    <a:lumMod val="75000"/>
                  </a:schemeClr>
                </a:solidFill>
                <a:latin typeface="+mj-lt"/>
                <a:ea typeface="+mj-ea"/>
                <a:cs typeface="+mj-cs"/>
              </a:rPr>
              <a:t>Conviction and sentencing: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If the defendant is guilty, then he will be sentenced based on the laws and rules set by federal government for that particular crime.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1806</TotalTime>
  <Words>342</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New York Criminal Defense Federal Lawyer</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Rhinoplasty</dc:title>
  <dc:creator>Thakur</dc:creator>
  <cp:lastModifiedBy>Chinni</cp:lastModifiedBy>
  <cp:revision>224</cp:revision>
  <dcterms:created xsi:type="dcterms:W3CDTF">2006-08-16T00:00:00Z</dcterms:created>
  <dcterms:modified xsi:type="dcterms:W3CDTF">2014-05-29T19:58:52Z</dcterms:modified>
</cp:coreProperties>
</file>