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1" r:id="rId2"/>
    <p:sldId id="311" r:id="rId3"/>
    <p:sldId id="312" r:id="rId4"/>
    <p:sldId id="319" r:id="rId5"/>
    <p:sldId id="315" r:id="rId6"/>
    <p:sldId id="320" r:id="rId7"/>
    <p:sldId id="317" r:id="rId8"/>
    <p:sldId id="316" r:id="rId9"/>
    <p:sldId id="30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BFEE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9104" autoAdjust="0"/>
  </p:normalViewPr>
  <p:slideViewPr>
    <p:cSldViewPr>
      <p:cViewPr>
        <p:scale>
          <a:sx n="110" d="100"/>
          <a:sy n="110" d="100"/>
        </p:scale>
        <p:origin x="-258" y="10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862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BDF37-8F55-4F9B-A380-19F599DF1166}" type="datetimeFigureOut">
              <a:rPr lang="en-IN" smtClean="0"/>
              <a:pPr/>
              <a:t>11-07-2014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F82776-6CB9-49FC-950A-30E6D7E2B6B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768762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CBAC1-7789-4357-8BC1-FDFE429D0286}" type="datetimeFigureOut">
              <a:rPr lang="en-IN" smtClean="0"/>
              <a:pPr/>
              <a:t>11-07-2014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DC45B-2D3A-4376-B666-25951CC3BE0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803415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truslaw.com/" TargetMode="External"/><Relationship Id="rId2" Type="http://schemas.openxmlformats.org/officeDocument/2006/relationships/hyperlink" Target="mailto:paul@petruslaw.com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2778" y="2590800"/>
            <a:ext cx="7275513" cy="1676400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 b="1">
                <a:solidFill>
                  <a:srgbClr val="0070C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6013210" y="5146788"/>
            <a:ext cx="24616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0" eaLnBrk="1" latinLnBrk="0" hangingPunct="1"/>
            <a:r>
              <a:rPr lang="en-IN" sz="1400" dirty="0" smtClean="0"/>
              <a:t>Phone: </a:t>
            </a:r>
            <a:r>
              <a:rPr lang="en-IN" sz="1400" b="1" dirty="0" smtClean="0"/>
              <a:t>212.564.2440 </a:t>
            </a:r>
            <a:br>
              <a:rPr lang="en-IN" sz="1400" b="1" dirty="0" smtClean="0"/>
            </a:br>
            <a:r>
              <a:rPr lang="en-IN" sz="1400" b="1" dirty="0" smtClean="0">
                <a:hlinkClick r:id="rId2"/>
              </a:rPr>
              <a:t>paul@petruslaw.com</a:t>
            </a:r>
            <a:endParaRPr lang="en-IN" sz="1400" b="1" dirty="0" smtClean="0"/>
          </a:p>
          <a:p>
            <a:pPr marL="0" algn="ctr" defTabSz="914400" rtl="0" eaLnBrk="1" latinLnBrk="0" hangingPunct="1"/>
            <a:r>
              <a:rPr lang="en-IN" sz="1400" b="1" kern="1200" dirty="0" smtClean="0">
                <a:solidFill>
                  <a:srgbClr val="C00000"/>
                </a:solidFill>
                <a:latin typeface="+mn-lt"/>
                <a:ea typeface="+mn-ea"/>
                <a:cs typeface="+mn-cs"/>
                <a:hlinkClick r:id="rId3"/>
              </a:rPr>
              <a:t>www.petruslaw.com</a:t>
            </a:r>
            <a:endParaRPr lang="en-IN" sz="1400" b="1" kern="1200" dirty="0" smtClean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724930" y="5105400"/>
            <a:ext cx="4799289" cy="747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Disclaimer:</a:t>
            </a:r>
          </a:p>
          <a:p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tips in this presentation are general in nature.</a:t>
            </a:r>
            <a:r>
              <a:rPr lang="en-US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Please use your discretion while following them. The author does not guarantee legal validity of the tips contained herein.</a:t>
            </a:r>
            <a:endParaRPr lang="en-IN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722870" y="665546"/>
            <a:ext cx="7735330" cy="858454"/>
            <a:chOff x="0" y="0"/>
            <a:chExt cx="9144000" cy="1042111"/>
          </a:xfrm>
        </p:grpSpPr>
        <p:pic>
          <p:nvPicPr>
            <p:cNvPr id="11" name="Picture 3" descr="C:\Private\Data\Projects\Client Projects\petruslaw\images\bio.jpg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990600" cy="1042111"/>
            </a:xfrm>
            <a:prstGeom prst="rect">
              <a:avLst/>
            </a:prstGeom>
            <a:noFill/>
          </p:spPr>
        </p:pic>
        <p:pic>
          <p:nvPicPr>
            <p:cNvPr id="14" name="Picture 5" descr="Paul D. Petrus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66800" y="304800"/>
              <a:ext cx="3881879" cy="685800"/>
            </a:xfrm>
            <a:prstGeom prst="rect">
              <a:avLst/>
            </a:prstGeom>
            <a:noFill/>
          </p:spPr>
        </p:pic>
        <p:cxnSp>
          <p:nvCxnSpPr>
            <p:cNvPr id="15" name="Straight Connector 14"/>
            <p:cNvCxnSpPr/>
            <p:nvPr userDrawn="1"/>
          </p:nvCxnSpPr>
          <p:spPr>
            <a:xfrm>
              <a:off x="0" y="1042086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 userDrawn="1"/>
        </p:nvGrpSpPr>
        <p:grpSpPr>
          <a:xfrm>
            <a:off x="722870" y="665546"/>
            <a:ext cx="7735330" cy="858454"/>
            <a:chOff x="0" y="0"/>
            <a:chExt cx="9144000" cy="1042111"/>
          </a:xfrm>
        </p:grpSpPr>
        <p:pic>
          <p:nvPicPr>
            <p:cNvPr id="11" name="Picture 3" descr="C:\Private\Data\Projects\Client Projects\petruslaw\images\bio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" cy="1042111"/>
            </a:xfrm>
            <a:prstGeom prst="rect">
              <a:avLst/>
            </a:prstGeom>
            <a:noFill/>
          </p:spPr>
        </p:pic>
        <p:pic>
          <p:nvPicPr>
            <p:cNvPr id="14" name="Picture 5" descr="Paul D. Petrus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66800" y="304800"/>
              <a:ext cx="3881879" cy="685800"/>
            </a:xfrm>
            <a:prstGeom prst="rect">
              <a:avLst/>
            </a:prstGeom>
            <a:noFill/>
          </p:spPr>
        </p:pic>
        <p:cxnSp>
          <p:nvCxnSpPr>
            <p:cNvPr id="15" name="Straight Connector 14"/>
            <p:cNvCxnSpPr/>
            <p:nvPr userDrawn="1"/>
          </p:nvCxnSpPr>
          <p:spPr>
            <a:xfrm>
              <a:off x="0" y="1042086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2514600"/>
            <a:ext cx="7162800" cy="3276600"/>
          </a:xfrm>
        </p:spPr>
        <p:txBody>
          <a:bodyPr vert="horz" lIns="91440" tIns="45720" rIns="91440" bIns="45720" rtlCol="0" anchor="ctr">
            <a:noAutofit/>
          </a:bodyPr>
          <a:lstStyle>
            <a:lvl1pPr marL="0" indent="0" algn="l">
              <a:buNone/>
              <a:defRPr lang="en-US" sz="2400" b="1" kern="1200" dirty="0" smtClean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70" y="1676400"/>
            <a:ext cx="7735330" cy="1066800"/>
          </a:xfrm>
        </p:spPr>
        <p:txBody>
          <a:bodyPr anchor="ctr">
            <a:noAutofit/>
          </a:bodyPr>
          <a:lstStyle>
            <a:lvl1pPr marL="0" indent="0" algn="ctr">
              <a:buNone/>
              <a:defRPr sz="3600" b="1">
                <a:solidFill>
                  <a:srgbClr val="0070C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2" name="Group 9"/>
          <p:cNvGrpSpPr/>
          <p:nvPr userDrawn="1"/>
        </p:nvGrpSpPr>
        <p:grpSpPr>
          <a:xfrm>
            <a:off x="722870" y="665546"/>
            <a:ext cx="7735330" cy="858454"/>
            <a:chOff x="0" y="0"/>
            <a:chExt cx="9144000" cy="1042111"/>
          </a:xfrm>
        </p:grpSpPr>
        <p:pic>
          <p:nvPicPr>
            <p:cNvPr id="11" name="Picture 3" descr="C:\Private\Data\Projects\Client Projects\petruslaw\images\bio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" cy="1042111"/>
            </a:xfrm>
            <a:prstGeom prst="rect">
              <a:avLst/>
            </a:prstGeom>
            <a:noFill/>
          </p:spPr>
        </p:pic>
        <p:pic>
          <p:nvPicPr>
            <p:cNvPr id="14" name="Picture 5" descr="Paul D. Petrus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66800" y="304800"/>
              <a:ext cx="3881879" cy="685800"/>
            </a:xfrm>
            <a:prstGeom prst="rect">
              <a:avLst/>
            </a:prstGeom>
            <a:noFill/>
          </p:spPr>
        </p:pic>
        <p:cxnSp>
          <p:nvCxnSpPr>
            <p:cNvPr id="15" name="Straight Connector 14"/>
            <p:cNvCxnSpPr/>
            <p:nvPr userDrawn="1"/>
          </p:nvCxnSpPr>
          <p:spPr>
            <a:xfrm>
              <a:off x="0" y="1042086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870" y="2971800"/>
            <a:ext cx="7735330" cy="32766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48" y="1752600"/>
            <a:ext cx="7697752" cy="990600"/>
          </a:xfrm>
        </p:spPr>
        <p:txBody>
          <a:bodyPr anchor="ctr">
            <a:normAutofit/>
          </a:bodyPr>
          <a:lstStyle>
            <a:lvl1pPr algn="ctr">
              <a:defRPr sz="3600"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6400" y="2895600"/>
            <a:ext cx="2895600" cy="3200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870" y="2895600"/>
            <a:ext cx="4534930" cy="32004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722870" y="665546"/>
            <a:ext cx="7735330" cy="858454"/>
            <a:chOff x="0" y="0"/>
            <a:chExt cx="9144000" cy="1042111"/>
          </a:xfrm>
        </p:grpSpPr>
        <p:pic>
          <p:nvPicPr>
            <p:cNvPr id="12" name="Picture 3" descr="C:\Private\Data\Projects\Client Projects\petruslaw\images\bio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" cy="1042111"/>
            </a:xfrm>
            <a:prstGeom prst="rect">
              <a:avLst/>
            </a:prstGeom>
            <a:noFill/>
          </p:spPr>
        </p:pic>
        <p:pic>
          <p:nvPicPr>
            <p:cNvPr id="16" name="Picture 5" descr="Paul D. Petrus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66800" y="304800"/>
              <a:ext cx="3881879" cy="685800"/>
            </a:xfrm>
            <a:prstGeom prst="rect">
              <a:avLst/>
            </a:prstGeom>
            <a:noFill/>
          </p:spPr>
        </p:pic>
        <p:cxnSp>
          <p:nvCxnSpPr>
            <p:cNvPr id="17" name="Straight Connector 16"/>
            <p:cNvCxnSpPr/>
            <p:nvPr userDrawn="1"/>
          </p:nvCxnSpPr>
          <p:spPr>
            <a:xfrm>
              <a:off x="0" y="1042086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75735" y="3352801"/>
            <a:ext cx="8229600" cy="990600"/>
          </a:xfrm>
        </p:spPr>
        <p:txBody>
          <a:bodyPr anchor="ctr"/>
          <a:lstStyle>
            <a:lvl1pPr marL="0" indent="0" algn="ctr">
              <a:buNone/>
              <a:defRPr baseline="0"/>
            </a:lvl1pPr>
          </a:lstStyle>
          <a:p>
            <a:pPr lvl="0"/>
            <a:r>
              <a:rPr lang="en-US" dirty="0" smtClean="0"/>
              <a:t>Add title</a:t>
            </a:r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722870" y="665546"/>
            <a:ext cx="7735330" cy="858454"/>
            <a:chOff x="0" y="0"/>
            <a:chExt cx="9144000" cy="1042111"/>
          </a:xfrm>
        </p:grpSpPr>
        <p:pic>
          <p:nvPicPr>
            <p:cNvPr id="14" name="Picture 3" descr="C:\Private\Data\Projects\Client Projects\petruslaw\images\bio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" cy="1042111"/>
            </a:xfrm>
            <a:prstGeom prst="rect">
              <a:avLst/>
            </a:prstGeom>
            <a:noFill/>
          </p:spPr>
        </p:pic>
        <p:pic>
          <p:nvPicPr>
            <p:cNvPr id="15" name="Picture 5" descr="Paul D. Petrus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66800" y="304800"/>
              <a:ext cx="3881879" cy="685800"/>
            </a:xfrm>
            <a:prstGeom prst="rect">
              <a:avLst/>
            </a:prstGeom>
            <a:noFill/>
          </p:spPr>
        </p:pic>
        <p:cxnSp>
          <p:nvCxnSpPr>
            <p:cNvPr id="16" name="Straight Connector 15"/>
            <p:cNvCxnSpPr/>
            <p:nvPr userDrawn="1"/>
          </p:nvCxnSpPr>
          <p:spPr>
            <a:xfrm>
              <a:off x="0" y="1042086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1" r:id="rId2"/>
    <p:sldLayoutId id="2147483660" r:id="rId3"/>
    <p:sldLayoutId id="2147483657" r:id="rId4"/>
    <p:sldLayoutId id="2147483650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truslaw.com/" TargetMode="External"/><Relationship Id="rId2" Type="http://schemas.openxmlformats.org/officeDocument/2006/relationships/hyperlink" Target="mailto:paul@petruslaw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990600" y="2667000"/>
            <a:ext cx="7275513" cy="160020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Probation Revocation Hearing - Contact Parole </a:t>
            </a:r>
            <a:r>
              <a:rPr lang="en-US" dirty="0" smtClean="0">
                <a:solidFill>
                  <a:schemeClr val="accent1"/>
                </a:solidFill>
              </a:rPr>
              <a:t>and </a:t>
            </a:r>
            <a:r>
              <a:rPr lang="en-US" dirty="0" smtClean="0">
                <a:solidFill>
                  <a:schemeClr val="accent1"/>
                </a:solidFill>
              </a:rPr>
              <a:t>Probation Lawyer in New York</a:t>
            </a:r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dirty="0" smtClean="0">
                <a:solidFill>
                  <a:schemeClr val="accent1"/>
                </a:solidFill>
              </a:rPr>
              <a:t>Probation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IN" dirty="0" smtClean="0"/>
              <a:t>A </a:t>
            </a:r>
            <a:r>
              <a:rPr lang="en-IN" dirty="0"/>
              <a:t>sentence whereby a convict is released from confinement but is still under court supervision; a testing or a trial period. </a:t>
            </a:r>
            <a:endParaRPr lang="en-IN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en-IN" dirty="0" smtClean="0"/>
              <a:t>Probation </a:t>
            </a:r>
            <a:r>
              <a:rPr lang="en-IN" dirty="0"/>
              <a:t>can be given in lieu of a prison term or can suspend a prison sentence if the convict has consistently demonstrated good </a:t>
            </a:r>
            <a:r>
              <a:rPr lang="en-IN" dirty="0" err="1"/>
              <a:t>behavior</a:t>
            </a:r>
            <a:r>
              <a:rPr lang="en-IN" dirty="0" smtClean="0"/>
              <a:t>.</a:t>
            </a:r>
            <a:endParaRPr lang="en-US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80023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Probation Revocation </a:t>
            </a:r>
            <a:r>
              <a:rPr lang="en-IN" dirty="0" smtClean="0"/>
              <a:t>Hearing…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dirty="0"/>
              <a:t>When an offender is released on parole, he </a:t>
            </a:r>
            <a:r>
              <a:rPr lang="en-IN" dirty="0" smtClean="0"/>
              <a:t>becomes </a:t>
            </a:r>
            <a:r>
              <a:rPr lang="en-IN" dirty="0"/>
              <a:t>a “</a:t>
            </a:r>
            <a:r>
              <a:rPr lang="en-IN" dirty="0" smtClean="0"/>
              <a:t>release” </a:t>
            </a:r>
            <a:r>
              <a:rPr lang="en-IN" dirty="0"/>
              <a:t>on conditional release. </a:t>
            </a:r>
            <a:endParaRPr lang="en-IN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dirty="0" smtClean="0"/>
              <a:t>Some </a:t>
            </a:r>
            <a:r>
              <a:rPr lang="en-IN" dirty="0"/>
              <a:t>restrictions are imposed on him as his release is on condition. </a:t>
            </a:r>
            <a:endParaRPr lang="en-IN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dirty="0" smtClean="0"/>
              <a:t>Whenever </a:t>
            </a:r>
            <a:r>
              <a:rPr lang="en-IN" dirty="0"/>
              <a:t>the court has reason to believe you violated your probation, the court can revoke probation</a:t>
            </a:r>
            <a:r>
              <a:rPr lang="en-IN" dirty="0" smtClean="0"/>
              <a:t>.</a:t>
            </a:r>
            <a:endParaRPr lang="en-IN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246522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Probation Revocation Hearing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 smtClean="0"/>
              <a:t>You </a:t>
            </a:r>
            <a:r>
              <a:rPr lang="en-IN" dirty="0"/>
              <a:t>will always be given a hearing before the court, at which time you can challenge the accusation that you violated probation. </a:t>
            </a:r>
            <a:endParaRPr lang="en-IN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 smtClean="0"/>
              <a:t>Once </a:t>
            </a:r>
            <a:r>
              <a:rPr lang="en-IN" dirty="0"/>
              <a:t>probation is revoked, you can receive any sentence that the court could have imposed after conviction.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647661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Revocation Hearing </a:t>
            </a:r>
            <a:r>
              <a:rPr lang="en-IN" dirty="0" smtClean="0"/>
              <a:t>Rights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Y</a:t>
            </a:r>
            <a:r>
              <a:rPr lang="en-IN" dirty="0" smtClean="0"/>
              <a:t>ou </a:t>
            </a:r>
            <a:r>
              <a:rPr lang="en-IN" dirty="0"/>
              <a:t>are entitled to certain rights at your probation revocation hearing such as </a:t>
            </a:r>
            <a:endParaRPr lang="en-IN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 smtClean="0"/>
              <a:t>the </a:t>
            </a:r>
            <a:r>
              <a:rPr lang="en-IN" dirty="0"/>
              <a:t>right to </a:t>
            </a:r>
            <a:r>
              <a:rPr lang="en-IN" dirty="0" smtClean="0"/>
              <a:t>counsel,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 smtClean="0"/>
              <a:t>the </a:t>
            </a:r>
            <a:r>
              <a:rPr lang="en-IN" dirty="0"/>
              <a:t>right to confront and </a:t>
            </a:r>
            <a:endParaRPr lang="en-IN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 smtClean="0"/>
              <a:t>cross-examine </a:t>
            </a:r>
            <a:r>
              <a:rPr lang="en-IN" dirty="0"/>
              <a:t>your accuser, usually your probation officer or other arresting officer</a:t>
            </a:r>
            <a:r>
              <a:rPr lang="en-IN" dirty="0" smtClean="0"/>
              <a:t>.</a:t>
            </a:r>
            <a:endParaRPr lang="en-IN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115617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Reinstatement of Probation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 smtClean="0"/>
              <a:t>If you have violated </a:t>
            </a:r>
            <a:r>
              <a:rPr lang="en-IN" dirty="0"/>
              <a:t>your </a:t>
            </a:r>
            <a:r>
              <a:rPr lang="en-IN" dirty="0" smtClean="0"/>
              <a:t>probation, </a:t>
            </a:r>
            <a:r>
              <a:rPr lang="en-IN" dirty="0"/>
              <a:t>the court has the power to reinstate probation on either the same conditions or new conditions. </a:t>
            </a:r>
            <a:endParaRPr lang="en-IN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 smtClean="0"/>
              <a:t>Unless </a:t>
            </a:r>
            <a:r>
              <a:rPr lang="en-IN" dirty="0"/>
              <a:t>your probation violation is serious, like committing a violent felony, the court will often reinstate probation for a first or even second </a:t>
            </a:r>
            <a:r>
              <a:rPr lang="en-IN" dirty="0" smtClean="0"/>
              <a:t>violation.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022608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Termination of Probation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/>
              <a:t>S</a:t>
            </a:r>
            <a:r>
              <a:rPr lang="en-IN" dirty="0" smtClean="0"/>
              <a:t>ome </a:t>
            </a:r>
            <a:r>
              <a:rPr lang="en-IN" dirty="0"/>
              <a:t>states </a:t>
            </a:r>
            <a:r>
              <a:rPr lang="en-IN" dirty="0" smtClean="0"/>
              <a:t>allow </a:t>
            </a:r>
            <a:r>
              <a:rPr lang="en-IN" dirty="0"/>
              <a:t>you to petition for early termination of your probation if you address the major conditions of your probation, such as paying restitution or completing a treatment program. </a:t>
            </a:r>
          </a:p>
        </p:txBody>
      </p:sp>
    </p:spTree>
    <p:extLst>
      <p:ext uri="{BB962C8B-B14F-4D97-AF65-F5344CB8AC3E}">
        <p14:creationId xmlns="" xmlns:p14="http://schemas.microsoft.com/office/powerpoint/2010/main" val="3253952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New </a:t>
            </a:r>
            <a:r>
              <a:rPr lang="en-IN" dirty="0"/>
              <a:t>York </a:t>
            </a:r>
            <a:r>
              <a:rPr lang="en-IN" dirty="0" smtClean="0"/>
              <a:t>Parole and </a:t>
            </a:r>
            <a:r>
              <a:rPr lang="en-IN" dirty="0" smtClean="0"/>
              <a:t>Probation Lawyer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/>
              <a:t>As a former probation officer for adult felons for over six and a half years, Mr. Petrus, Probation Lawyer NYC  has an acute understanding of how to negotiate with even the strictest and toughest parole and probation </a:t>
            </a:r>
            <a:r>
              <a:rPr lang="en-IN" dirty="0" smtClean="0"/>
              <a:t>officers.</a:t>
            </a:r>
          </a:p>
        </p:txBody>
      </p:sp>
    </p:spTree>
    <p:extLst>
      <p:ext uri="{BB962C8B-B14F-4D97-AF65-F5344CB8AC3E}">
        <p14:creationId xmlns="" xmlns:p14="http://schemas.microsoft.com/office/powerpoint/2010/main" val="4284016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sz="3000" dirty="0" smtClean="0"/>
              <a:t>Contact Us:</a:t>
            </a:r>
          </a:p>
          <a:p>
            <a:pPr algn="ctr"/>
            <a:r>
              <a:rPr lang="en-US" dirty="0" smtClean="0"/>
              <a:t>Paul D. Petrus, Jr.</a:t>
            </a:r>
            <a:r>
              <a:rPr lang="en-IN" dirty="0"/>
              <a:t> </a:t>
            </a:r>
            <a:endParaRPr lang="en-IN" dirty="0" smtClean="0"/>
          </a:p>
          <a:p>
            <a:pPr algn="ctr"/>
            <a:r>
              <a:rPr lang="en-IN" dirty="0" smtClean="0"/>
              <a:t>New </a:t>
            </a:r>
            <a:r>
              <a:rPr lang="en-IN" dirty="0"/>
              <a:t>York </a:t>
            </a:r>
            <a:r>
              <a:rPr lang="en-IN" dirty="0" smtClean="0"/>
              <a:t>Parole </a:t>
            </a:r>
            <a:r>
              <a:rPr lang="en-IN" dirty="0" smtClean="0"/>
              <a:t>and </a:t>
            </a:r>
            <a:r>
              <a:rPr lang="en-IN" dirty="0" smtClean="0"/>
              <a:t>Probation Lawyer</a:t>
            </a:r>
            <a:endParaRPr lang="en-US" dirty="0" smtClean="0"/>
          </a:p>
          <a:p>
            <a:pPr algn="ctr"/>
            <a:r>
              <a:rPr lang="en-US" b="0" dirty="0" smtClean="0"/>
              <a:t>The </a:t>
            </a:r>
            <a:r>
              <a:rPr lang="en-US" b="0" dirty="0"/>
              <a:t>Empire State </a:t>
            </a:r>
            <a:r>
              <a:rPr lang="en-US" b="0" dirty="0" smtClean="0"/>
              <a:t>Building, 350 </a:t>
            </a:r>
            <a:r>
              <a:rPr lang="en-US" b="0" dirty="0"/>
              <a:t>Fifth Avenue, </a:t>
            </a:r>
            <a:endParaRPr lang="en-US" b="0" dirty="0" smtClean="0"/>
          </a:p>
          <a:p>
            <a:pPr algn="ctr"/>
            <a:r>
              <a:rPr lang="en-US" b="0" dirty="0" smtClean="0"/>
              <a:t>Suite 3601,New </a:t>
            </a:r>
            <a:r>
              <a:rPr lang="en-US" b="0" dirty="0"/>
              <a:t>York, NY </a:t>
            </a:r>
            <a:r>
              <a:rPr lang="en-US" b="0" dirty="0" smtClean="0"/>
              <a:t>10118</a:t>
            </a:r>
          </a:p>
          <a:p>
            <a:pPr algn="ctr"/>
            <a:r>
              <a:rPr lang="en-US" b="0" dirty="0" smtClean="0"/>
              <a:t>Ph. </a:t>
            </a:r>
            <a:r>
              <a:rPr lang="en-US" b="0" dirty="0" smtClean="0"/>
              <a:t>No.</a:t>
            </a:r>
            <a:r>
              <a:rPr lang="en-US" dirty="0" smtClean="0"/>
              <a:t>212-564-2440</a:t>
            </a:r>
            <a:endParaRPr lang="en-US" dirty="0"/>
          </a:p>
          <a:p>
            <a:pPr algn="ctr"/>
            <a:r>
              <a:rPr lang="en-US" b="0" dirty="0" smtClean="0"/>
              <a:t>Email: </a:t>
            </a:r>
            <a:r>
              <a:rPr lang="en-US" b="0" u="sng" dirty="0" smtClean="0">
                <a:hlinkClick r:id="rId2"/>
              </a:rPr>
              <a:t>paul@petruslaw.com</a:t>
            </a:r>
            <a:endParaRPr lang="en-US" b="0" u="sng" dirty="0" smtClean="0"/>
          </a:p>
          <a:p>
            <a:pPr algn="ctr"/>
            <a:r>
              <a:rPr lang="en-US" b="0" u="sng" dirty="0" smtClean="0">
                <a:hlinkClick r:id="rId3"/>
              </a:rPr>
              <a:t>www.petruslaw.com</a:t>
            </a:r>
            <a:r>
              <a:rPr lang="en-US" b="0" dirty="0" smtClean="0"/>
              <a:t> </a:t>
            </a:r>
            <a:endParaRPr lang="en-US" b="0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1633</TotalTime>
  <Words>374</Words>
  <Application>Microsoft Office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Rhinoplasty</dc:title>
  <dc:creator>Thakur</dc:creator>
  <cp:lastModifiedBy>michelle</cp:lastModifiedBy>
  <cp:revision>179</cp:revision>
  <dcterms:created xsi:type="dcterms:W3CDTF">2006-08-16T00:00:00Z</dcterms:created>
  <dcterms:modified xsi:type="dcterms:W3CDTF">2014-07-11T21:07:49Z</dcterms:modified>
</cp:coreProperties>
</file>