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1" r:id="rId2"/>
    <p:sldId id="311" r:id="rId3"/>
    <p:sldId id="312" r:id="rId4"/>
    <p:sldId id="319" r:id="rId5"/>
    <p:sldId id="321" r:id="rId6"/>
    <p:sldId id="315" r:id="rId7"/>
    <p:sldId id="316" r:id="rId8"/>
    <p:sldId id="30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BFEE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9104" autoAdjust="0"/>
  </p:normalViewPr>
  <p:slideViewPr>
    <p:cSldViewPr>
      <p:cViewPr>
        <p:scale>
          <a:sx n="110" d="100"/>
          <a:sy n="110" d="100"/>
        </p:scale>
        <p:origin x="-258" y="12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862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BDF37-8F55-4F9B-A380-19F599DF1166}" type="datetimeFigureOut">
              <a:rPr lang="en-IN" smtClean="0"/>
              <a:pPr/>
              <a:t>11-07-2014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F82776-6CB9-49FC-950A-30E6D7E2B6B3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7687620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ECBAC1-7789-4357-8BC1-FDFE429D0286}" type="datetimeFigureOut">
              <a:rPr lang="en-IN" smtClean="0"/>
              <a:pPr/>
              <a:t>11-07-2014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DC45B-2D3A-4376-B666-25951CC3BE0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803415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DC45B-2D3A-4376-B666-25951CC3BE05}" type="slidenum">
              <a:rPr lang="en-IN" smtClean="0"/>
              <a:pPr/>
              <a:t>2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54675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truslaw.com/" TargetMode="External"/><Relationship Id="rId2" Type="http://schemas.openxmlformats.org/officeDocument/2006/relationships/hyperlink" Target="mailto:paul@petruslaw.com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2778" y="2590800"/>
            <a:ext cx="7275513" cy="1676400"/>
          </a:xfrm>
        </p:spPr>
        <p:txBody>
          <a:bodyPr anchor="ctr">
            <a:noAutofit/>
          </a:bodyPr>
          <a:lstStyle>
            <a:lvl1pPr marL="0" indent="0" algn="ctr">
              <a:buNone/>
              <a:defRPr sz="4400" b="1">
                <a:solidFill>
                  <a:srgbClr val="0070C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6013210" y="5146788"/>
            <a:ext cx="246169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0" eaLnBrk="1" latinLnBrk="0" hangingPunct="1"/>
            <a:r>
              <a:rPr lang="en-IN" sz="1400" dirty="0" smtClean="0"/>
              <a:t>Phone: </a:t>
            </a:r>
            <a:r>
              <a:rPr lang="en-IN" sz="1400" b="1" dirty="0" smtClean="0"/>
              <a:t>212.564.2440 </a:t>
            </a:r>
            <a:br>
              <a:rPr lang="en-IN" sz="1400" b="1" dirty="0" smtClean="0"/>
            </a:br>
            <a:r>
              <a:rPr lang="en-IN" sz="1400" b="1" dirty="0" smtClean="0">
                <a:hlinkClick r:id="rId2"/>
              </a:rPr>
              <a:t>paul@petruslaw.com</a:t>
            </a:r>
            <a:endParaRPr lang="en-IN" sz="1400" b="1" dirty="0" smtClean="0"/>
          </a:p>
          <a:p>
            <a:pPr marL="0" algn="ctr" defTabSz="914400" rtl="0" eaLnBrk="1" latinLnBrk="0" hangingPunct="1"/>
            <a:r>
              <a:rPr lang="en-IN" sz="1400" b="1" kern="1200" dirty="0" smtClean="0">
                <a:solidFill>
                  <a:srgbClr val="C00000"/>
                </a:solidFill>
                <a:latin typeface="+mn-lt"/>
                <a:ea typeface="+mn-ea"/>
                <a:cs typeface="+mn-cs"/>
                <a:hlinkClick r:id="rId3"/>
              </a:rPr>
              <a:t>www.petruslaw.com</a:t>
            </a:r>
            <a:endParaRPr lang="en-IN" sz="1400" b="1" kern="1200" dirty="0" smtClean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724930" y="5105400"/>
            <a:ext cx="4799289" cy="747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Disclaimer:</a:t>
            </a:r>
          </a:p>
          <a:p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tips in this presentation are general in nature.</a:t>
            </a:r>
            <a:r>
              <a:rPr lang="en-US" sz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Please use your discretion while following them. The author does not guarantee legal validity of the tips contained herein.</a:t>
            </a:r>
            <a:endParaRPr lang="en-IN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722870" y="665546"/>
            <a:ext cx="7735330" cy="858454"/>
            <a:chOff x="0" y="0"/>
            <a:chExt cx="9144000" cy="1042111"/>
          </a:xfrm>
        </p:grpSpPr>
        <p:pic>
          <p:nvPicPr>
            <p:cNvPr id="11" name="Picture 3" descr="C:\Private\Data\Projects\Client Projects\petruslaw\images\bio.jpg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0"/>
              <a:ext cx="990600" cy="1042111"/>
            </a:xfrm>
            <a:prstGeom prst="rect">
              <a:avLst/>
            </a:prstGeom>
            <a:noFill/>
          </p:spPr>
        </p:pic>
        <p:pic>
          <p:nvPicPr>
            <p:cNvPr id="14" name="Picture 5" descr="Paul D. Petrus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066800" y="304800"/>
              <a:ext cx="3881879" cy="685800"/>
            </a:xfrm>
            <a:prstGeom prst="rect">
              <a:avLst/>
            </a:prstGeom>
            <a:noFill/>
          </p:spPr>
        </p:pic>
        <p:cxnSp>
          <p:nvCxnSpPr>
            <p:cNvPr id="15" name="Straight Connector 14"/>
            <p:cNvCxnSpPr/>
            <p:nvPr userDrawn="1"/>
          </p:nvCxnSpPr>
          <p:spPr>
            <a:xfrm>
              <a:off x="0" y="1042086"/>
              <a:ext cx="9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 userDrawn="1"/>
        </p:nvGrpSpPr>
        <p:grpSpPr>
          <a:xfrm>
            <a:off x="722870" y="665546"/>
            <a:ext cx="7735330" cy="858454"/>
            <a:chOff x="0" y="0"/>
            <a:chExt cx="9144000" cy="1042111"/>
          </a:xfrm>
        </p:grpSpPr>
        <p:pic>
          <p:nvPicPr>
            <p:cNvPr id="11" name="Picture 3" descr="C:\Private\Data\Projects\Client Projects\petruslaw\images\bio.jp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" cy="1042111"/>
            </a:xfrm>
            <a:prstGeom prst="rect">
              <a:avLst/>
            </a:prstGeom>
            <a:noFill/>
          </p:spPr>
        </p:pic>
        <p:pic>
          <p:nvPicPr>
            <p:cNvPr id="14" name="Picture 5" descr="Paul D. Petrus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66800" y="304800"/>
              <a:ext cx="3881879" cy="685800"/>
            </a:xfrm>
            <a:prstGeom prst="rect">
              <a:avLst/>
            </a:prstGeom>
            <a:noFill/>
          </p:spPr>
        </p:pic>
        <p:cxnSp>
          <p:nvCxnSpPr>
            <p:cNvPr id="15" name="Straight Connector 14"/>
            <p:cNvCxnSpPr/>
            <p:nvPr userDrawn="1"/>
          </p:nvCxnSpPr>
          <p:spPr>
            <a:xfrm>
              <a:off x="0" y="1042086"/>
              <a:ext cx="9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2514600"/>
            <a:ext cx="7162800" cy="3276600"/>
          </a:xfrm>
        </p:spPr>
        <p:txBody>
          <a:bodyPr vert="horz" lIns="91440" tIns="45720" rIns="91440" bIns="45720" rtlCol="0" anchor="ctr">
            <a:noAutofit/>
          </a:bodyPr>
          <a:lstStyle>
            <a:lvl1pPr marL="0" indent="0" algn="l">
              <a:buNone/>
              <a:defRPr lang="en-US" sz="2400" b="1" kern="1200" dirty="0" smtClean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870" y="1676400"/>
            <a:ext cx="7735330" cy="1066800"/>
          </a:xfrm>
        </p:spPr>
        <p:txBody>
          <a:bodyPr anchor="ctr">
            <a:noAutofit/>
          </a:bodyPr>
          <a:lstStyle>
            <a:lvl1pPr marL="0" indent="0" algn="ctr">
              <a:buNone/>
              <a:defRPr sz="3600" b="1">
                <a:solidFill>
                  <a:srgbClr val="0070C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grpSp>
        <p:nvGrpSpPr>
          <p:cNvPr id="2" name="Group 9"/>
          <p:cNvGrpSpPr/>
          <p:nvPr userDrawn="1"/>
        </p:nvGrpSpPr>
        <p:grpSpPr>
          <a:xfrm>
            <a:off x="722870" y="665546"/>
            <a:ext cx="7735330" cy="858454"/>
            <a:chOff x="0" y="0"/>
            <a:chExt cx="9144000" cy="1042111"/>
          </a:xfrm>
        </p:grpSpPr>
        <p:pic>
          <p:nvPicPr>
            <p:cNvPr id="11" name="Picture 3" descr="C:\Private\Data\Projects\Client Projects\petruslaw\images\bio.jp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" cy="1042111"/>
            </a:xfrm>
            <a:prstGeom prst="rect">
              <a:avLst/>
            </a:prstGeom>
            <a:noFill/>
          </p:spPr>
        </p:pic>
        <p:pic>
          <p:nvPicPr>
            <p:cNvPr id="14" name="Picture 5" descr="Paul D. Petrus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66800" y="304800"/>
              <a:ext cx="3881879" cy="685800"/>
            </a:xfrm>
            <a:prstGeom prst="rect">
              <a:avLst/>
            </a:prstGeom>
            <a:noFill/>
          </p:spPr>
        </p:pic>
        <p:cxnSp>
          <p:nvCxnSpPr>
            <p:cNvPr id="15" name="Straight Connector 14"/>
            <p:cNvCxnSpPr/>
            <p:nvPr userDrawn="1"/>
          </p:nvCxnSpPr>
          <p:spPr>
            <a:xfrm>
              <a:off x="0" y="1042086"/>
              <a:ext cx="9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870" y="2971800"/>
            <a:ext cx="7735330" cy="32766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48" y="1752600"/>
            <a:ext cx="7697752" cy="990600"/>
          </a:xfrm>
        </p:spPr>
        <p:txBody>
          <a:bodyPr anchor="ctr">
            <a:normAutofit/>
          </a:bodyPr>
          <a:lstStyle>
            <a:lvl1pPr algn="ctr">
              <a:defRPr sz="3600" b="1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6400" y="2895600"/>
            <a:ext cx="2895600" cy="3200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870" y="2895600"/>
            <a:ext cx="4534930" cy="32004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722870" y="665546"/>
            <a:ext cx="7735330" cy="858454"/>
            <a:chOff x="0" y="0"/>
            <a:chExt cx="9144000" cy="1042111"/>
          </a:xfrm>
        </p:grpSpPr>
        <p:pic>
          <p:nvPicPr>
            <p:cNvPr id="12" name="Picture 3" descr="C:\Private\Data\Projects\Client Projects\petruslaw\images\bio.jp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" cy="1042111"/>
            </a:xfrm>
            <a:prstGeom prst="rect">
              <a:avLst/>
            </a:prstGeom>
            <a:noFill/>
          </p:spPr>
        </p:pic>
        <p:pic>
          <p:nvPicPr>
            <p:cNvPr id="16" name="Picture 5" descr="Paul D. Petrus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66800" y="304800"/>
              <a:ext cx="3881879" cy="685800"/>
            </a:xfrm>
            <a:prstGeom prst="rect">
              <a:avLst/>
            </a:prstGeom>
            <a:noFill/>
          </p:spPr>
        </p:pic>
        <p:cxnSp>
          <p:nvCxnSpPr>
            <p:cNvPr id="17" name="Straight Connector 16"/>
            <p:cNvCxnSpPr/>
            <p:nvPr userDrawn="1"/>
          </p:nvCxnSpPr>
          <p:spPr>
            <a:xfrm>
              <a:off x="0" y="1042086"/>
              <a:ext cx="9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75735" y="3352801"/>
            <a:ext cx="8229600" cy="990600"/>
          </a:xfrm>
        </p:spPr>
        <p:txBody>
          <a:bodyPr anchor="ctr"/>
          <a:lstStyle>
            <a:lvl1pPr marL="0" indent="0" algn="ctr">
              <a:buNone/>
              <a:defRPr baseline="0"/>
            </a:lvl1pPr>
          </a:lstStyle>
          <a:p>
            <a:pPr lvl="0"/>
            <a:r>
              <a:rPr lang="en-US" dirty="0" smtClean="0"/>
              <a:t>Add title</a:t>
            </a:r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722870" y="665546"/>
            <a:ext cx="7735330" cy="858454"/>
            <a:chOff x="0" y="0"/>
            <a:chExt cx="9144000" cy="1042111"/>
          </a:xfrm>
        </p:grpSpPr>
        <p:pic>
          <p:nvPicPr>
            <p:cNvPr id="14" name="Picture 3" descr="C:\Private\Data\Projects\Client Projects\petruslaw\images\bio.jp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" cy="1042111"/>
            </a:xfrm>
            <a:prstGeom prst="rect">
              <a:avLst/>
            </a:prstGeom>
            <a:noFill/>
          </p:spPr>
        </p:pic>
        <p:pic>
          <p:nvPicPr>
            <p:cNvPr id="15" name="Picture 5" descr="Paul D. Petrus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66800" y="304800"/>
              <a:ext cx="3881879" cy="685800"/>
            </a:xfrm>
            <a:prstGeom prst="rect">
              <a:avLst/>
            </a:prstGeom>
            <a:noFill/>
          </p:spPr>
        </p:pic>
        <p:cxnSp>
          <p:nvCxnSpPr>
            <p:cNvPr id="16" name="Straight Connector 15"/>
            <p:cNvCxnSpPr/>
            <p:nvPr userDrawn="1"/>
          </p:nvCxnSpPr>
          <p:spPr>
            <a:xfrm>
              <a:off x="0" y="1042086"/>
              <a:ext cx="9144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1" r:id="rId2"/>
    <p:sldLayoutId id="2147483660" r:id="rId3"/>
    <p:sldLayoutId id="2147483657" r:id="rId4"/>
    <p:sldLayoutId id="2147483650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truslaw.com/" TargetMode="External"/><Relationship Id="rId2" Type="http://schemas.openxmlformats.org/officeDocument/2006/relationships/hyperlink" Target="mailto:paul@petruslaw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990600" y="2667000"/>
            <a:ext cx="7275513" cy="1600200"/>
          </a:xfrm>
        </p:spPr>
        <p:txBody>
          <a:bodyPr/>
          <a:lstStyle/>
          <a:p>
            <a:r>
              <a:rPr lang="en-IN" dirty="0">
                <a:solidFill>
                  <a:schemeClr val="accent1"/>
                </a:solidFill>
              </a:rPr>
              <a:t>Role of NY Juvenile Criminal Defense Attorney</a:t>
            </a:r>
            <a:endParaRPr lang="en-US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dirty="0" smtClean="0">
                <a:solidFill>
                  <a:schemeClr val="accent1"/>
                </a:solidFill>
              </a:rPr>
              <a:t>Juvenile Defense Attorney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IN" dirty="0" smtClean="0"/>
              <a:t>Criminal </a:t>
            </a:r>
            <a:r>
              <a:rPr lang="en-IN" dirty="0"/>
              <a:t>defense in juvenile court is very different from the adult </a:t>
            </a:r>
            <a:r>
              <a:rPr lang="en-IN" dirty="0" smtClean="0"/>
              <a:t>justice </a:t>
            </a:r>
            <a:r>
              <a:rPr lang="en-IN" dirty="0"/>
              <a:t>system. </a:t>
            </a:r>
            <a:endParaRPr lang="en-IN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en-IN" dirty="0" smtClean="0"/>
              <a:t>Talk </a:t>
            </a:r>
            <a:r>
              <a:rPr lang="en-IN" dirty="0"/>
              <a:t>with </a:t>
            </a:r>
            <a:r>
              <a:rPr lang="en-IN" dirty="0" smtClean="0"/>
              <a:t>a juvenile </a:t>
            </a:r>
            <a:r>
              <a:rPr lang="en-IN" dirty="0"/>
              <a:t>defense attorney </a:t>
            </a:r>
            <a:r>
              <a:rPr lang="en-IN" dirty="0" smtClean="0"/>
              <a:t>in New </a:t>
            </a:r>
            <a:r>
              <a:rPr lang="en-IN" dirty="0" smtClean="0"/>
              <a:t>York who </a:t>
            </a:r>
            <a:r>
              <a:rPr lang="en-IN" dirty="0"/>
              <a:t>has experience in juvenile court for the particular jurisdiction in which your adolescent son or daughter is charged.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80023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What is Juvenile Criminal </a:t>
            </a:r>
            <a:r>
              <a:rPr lang="en-IN" dirty="0" smtClean="0"/>
              <a:t>Law</a:t>
            </a:r>
            <a:r>
              <a:rPr lang="en-IN" dirty="0"/>
              <a:t>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dirty="0" smtClean="0"/>
              <a:t>Juvenile </a:t>
            </a:r>
            <a:r>
              <a:rPr lang="en-IN" dirty="0"/>
              <a:t>crime law </a:t>
            </a:r>
            <a:r>
              <a:rPr lang="en-IN" dirty="0" smtClean="0"/>
              <a:t>deals </a:t>
            </a:r>
            <a:r>
              <a:rPr lang="en-IN" dirty="0"/>
              <a:t>with under-age individuals, who are treated very differently than adults in criminal law, and usually have their own courts of law.  </a:t>
            </a:r>
            <a:endParaRPr lang="en-IN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dirty="0" smtClean="0"/>
              <a:t>In </a:t>
            </a:r>
            <a:r>
              <a:rPr lang="en-IN" dirty="0"/>
              <a:t>Connecticut, New York, and North Carolina, a juvenile is a person under the age of 16.</a:t>
            </a:r>
          </a:p>
        </p:txBody>
      </p:sp>
    </p:spTree>
    <p:extLst>
      <p:ext uri="{BB962C8B-B14F-4D97-AF65-F5344CB8AC3E}">
        <p14:creationId xmlns:p14="http://schemas.microsoft.com/office/powerpoint/2010/main" xmlns="" val="1246522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Role </a:t>
            </a:r>
            <a:r>
              <a:rPr lang="en-IN" dirty="0"/>
              <a:t>of a Criminal Defense Attorney in Juvenile </a:t>
            </a:r>
            <a:r>
              <a:rPr lang="en-IN" dirty="0" smtClean="0"/>
              <a:t>Court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dirty="0"/>
              <a:t>A NYC </a:t>
            </a:r>
            <a:r>
              <a:rPr lang="en-IN" dirty="0" smtClean="0"/>
              <a:t>juvenile </a:t>
            </a:r>
            <a:r>
              <a:rPr lang="en-IN" dirty="0"/>
              <a:t>defense </a:t>
            </a:r>
            <a:r>
              <a:rPr lang="en-IN" dirty="0" smtClean="0"/>
              <a:t>attorney provides </a:t>
            </a:r>
            <a:r>
              <a:rPr lang="en-IN" dirty="0"/>
              <a:t>clients with an informed understanding of the client's legal rights and obligations and explains their practical implications</a:t>
            </a:r>
            <a:r>
              <a:rPr lang="en-IN" dirty="0" smtClean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647661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Role </a:t>
            </a:r>
            <a:r>
              <a:rPr lang="en-IN" dirty="0"/>
              <a:t>of a Criminal Defense Attorney in Juvenile Court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dirty="0" smtClean="0"/>
              <a:t>A </a:t>
            </a:r>
            <a:r>
              <a:rPr lang="en-IN" dirty="0"/>
              <a:t>lawyer seeks a result advantageous to the </a:t>
            </a:r>
            <a:r>
              <a:rPr lang="en-IN" dirty="0" smtClean="0"/>
              <a:t>client.</a:t>
            </a:r>
            <a:endParaRPr lang="en-IN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dirty="0"/>
              <a:t>A lawyers acts as an evaluator by examining a client's legal affairs and reporting about them to the client or to others.</a:t>
            </a:r>
          </a:p>
        </p:txBody>
      </p:sp>
    </p:spTree>
    <p:extLst>
      <p:ext uri="{BB962C8B-B14F-4D97-AF65-F5344CB8AC3E}">
        <p14:creationId xmlns:p14="http://schemas.microsoft.com/office/powerpoint/2010/main" xmlns="" val="21044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Role </a:t>
            </a:r>
            <a:r>
              <a:rPr lang="en-IN" dirty="0"/>
              <a:t>of the Parent in Juvenile Court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dirty="0"/>
              <a:t>Parental involvement is a critical part of any </a:t>
            </a:r>
            <a:r>
              <a:rPr lang="en-IN" dirty="0" smtClean="0"/>
              <a:t>juvenile court </a:t>
            </a:r>
            <a:r>
              <a:rPr lang="en-IN" dirty="0"/>
              <a:t>disposition. </a:t>
            </a:r>
            <a:endParaRPr lang="en-IN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dirty="0" smtClean="0"/>
              <a:t>No </a:t>
            </a:r>
            <a:r>
              <a:rPr lang="en-IN" dirty="0"/>
              <a:t>court order can be very successful if the parents do not participate in their child's supervision plan. </a:t>
            </a:r>
            <a:endParaRPr lang="en-IN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dirty="0" smtClean="0"/>
              <a:t>This </a:t>
            </a:r>
            <a:r>
              <a:rPr lang="en-IN" dirty="0"/>
              <a:t>may involve monitoring and enforcing the rules set down by the </a:t>
            </a:r>
            <a:r>
              <a:rPr lang="en-IN" dirty="0" smtClean="0"/>
              <a:t>judge </a:t>
            </a:r>
            <a:r>
              <a:rPr lang="en-IN" dirty="0"/>
              <a:t>and </a:t>
            </a:r>
            <a:r>
              <a:rPr lang="en-IN" dirty="0" smtClean="0"/>
              <a:t>social worker</a:t>
            </a:r>
            <a:r>
              <a:rPr lang="en-IN" dirty="0"/>
              <a:t>, attending family </a:t>
            </a:r>
            <a:r>
              <a:rPr lang="en-IN" dirty="0" err="1"/>
              <a:t>counseling</a:t>
            </a:r>
            <a:r>
              <a:rPr lang="en-IN" dirty="0"/>
              <a:t> sessions, or taking part in Parent Education classes to help you better deal with your child. </a:t>
            </a:r>
          </a:p>
        </p:txBody>
      </p:sp>
    </p:spTree>
    <p:extLst>
      <p:ext uri="{BB962C8B-B14F-4D97-AF65-F5344CB8AC3E}">
        <p14:creationId xmlns:p14="http://schemas.microsoft.com/office/powerpoint/2010/main" xmlns="" val="3115617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Contact Juvenile Defense Attorney, New York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dirty="0"/>
              <a:t>Mr. Petrus understands that if your child has been accused of breaking the law, you will want representation considerate of your child’s unique situation. </a:t>
            </a:r>
            <a:endParaRPr lang="en-IN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N" dirty="0" smtClean="0"/>
              <a:t>Mr</a:t>
            </a:r>
            <a:r>
              <a:rPr lang="en-IN" dirty="0"/>
              <a:t>. Petrus will provided such representation and also listens to the concerns of parents.</a:t>
            </a: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xmlns="" val="4284016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sz="3000" dirty="0" smtClean="0"/>
              <a:t>Contact Us:</a:t>
            </a:r>
          </a:p>
          <a:p>
            <a:pPr algn="ctr"/>
            <a:r>
              <a:rPr lang="en-US" dirty="0" smtClean="0"/>
              <a:t>Paul D. Petrus, Jr.</a:t>
            </a:r>
            <a:r>
              <a:rPr lang="en-IN" dirty="0"/>
              <a:t> </a:t>
            </a:r>
            <a:endParaRPr lang="en-IN" dirty="0" smtClean="0"/>
          </a:p>
          <a:p>
            <a:pPr algn="ctr"/>
            <a:r>
              <a:rPr lang="en-IN" dirty="0"/>
              <a:t>NYC Juvenile </a:t>
            </a:r>
            <a:r>
              <a:rPr lang="en-IN" dirty="0" smtClean="0"/>
              <a:t>Defense </a:t>
            </a:r>
            <a:r>
              <a:rPr lang="en-IN" dirty="0"/>
              <a:t>A</a:t>
            </a:r>
            <a:r>
              <a:rPr lang="en-IN" dirty="0" smtClean="0"/>
              <a:t>ttorney</a:t>
            </a:r>
          </a:p>
          <a:p>
            <a:pPr algn="ctr"/>
            <a:r>
              <a:rPr lang="en-US" b="0" dirty="0" smtClean="0"/>
              <a:t>The </a:t>
            </a:r>
            <a:r>
              <a:rPr lang="en-US" b="0" dirty="0"/>
              <a:t>Empire State </a:t>
            </a:r>
            <a:r>
              <a:rPr lang="en-US" b="0" dirty="0" smtClean="0"/>
              <a:t>Building, 350 </a:t>
            </a:r>
            <a:r>
              <a:rPr lang="en-US" b="0" dirty="0"/>
              <a:t>Fifth Avenue, </a:t>
            </a:r>
            <a:endParaRPr lang="en-US" b="0" dirty="0" smtClean="0"/>
          </a:p>
          <a:p>
            <a:pPr algn="ctr"/>
            <a:r>
              <a:rPr lang="en-US" b="0" dirty="0" smtClean="0"/>
              <a:t>Suite 3601,New </a:t>
            </a:r>
            <a:r>
              <a:rPr lang="en-US" b="0" dirty="0"/>
              <a:t>York, NY </a:t>
            </a:r>
            <a:r>
              <a:rPr lang="en-US" b="0" dirty="0" smtClean="0"/>
              <a:t>10118</a:t>
            </a:r>
          </a:p>
          <a:p>
            <a:pPr algn="ctr"/>
            <a:r>
              <a:rPr lang="en-US" b="0" dirty="0" smtClean="0"/>
              <a:t>Ph. </a:t>
            </a:r>
            <a:r>
              <a:rPr lang="en-US" b="0" dirty="0" smtClean="0"/>
              <a:t>No.</a:t>
            </a:r>
            <a:r>
              <a:rPr lang="en-US" dirty="0" smtClean="0"/>
              <a:t>212-564-2440</a:t>
            </a:r>
            <a:endParaRPr lang="en-US" dirty="0"/>
          </a:p>
          <a:p>
            <a:pPr algn="ctr"/>
            <a:r>
              <a:rPr lang="en-US" b="0" dirty="0" smtClean="0"/>
              <a:t>Email: </a:t>
            </a:r>
            <a:r>
              <a:rPr lang="en-US" b="0" u="sng" dirty="0" smtClean="0">
                <a:hlinkClick r:id="rId2"/>
              </a:rPr>
              <a:t>paul@petruslaw.com</a:t>
            </a:r>
            <a:endParaRPr lang="en-US" b="0" u="sng" dirty="0" smtClean="0"/>
          </a:p>
          <a:p>
            <a:pPr algn="ctr"/>
            <a:r>
              <a:rPr lang="en-US" b="0" u="sng" dirty="0" smtClean="0">
                <a:hlinkClick r:id="rId3"/>
              </a:rPr>
              <a:t>www.petruslaw.com</a:t>
            </a:r>
            <a:r>
              <a:rPr lang="en-US" b="0" dirty="0" smtClean="0"/>
              <a:t> </a:t>
            </a:r>
            <a:endParaRPr lang="en-US" b="0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1700</TotalTime>
  <Words>346</Words>
  <Application>Microsoft Office PowerPoint</Application>
  <PresentationFormat>On-screen Show (4:3)</PresentationFormat>
  <Paragraphs>30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Rhinoplasty</dc:title>
  <dc:creator>Thakur</dc:creator>
  <cp:lastModifiedBy>michelle</cp:lastModifiedBy>
  <cp:revision>184</cp:revision>
  <dcterms:created xsi:type="dcterms:W3CDTF">2006-08-16T00:00:00Z</dcterms:created>
  <dcterms:modified xsi:type="dcterms:W3CDTF">2014-07-11T21:12:10Z</dcterms:modified>
</cp:coreProperties>
</file>