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1" r:id="rId2"/>
    <p:sldId id="311" r:id="rId3"/>
    <p:sldId id="312" r:id="rId4"/>
    <p:sldId id="319" r:id="rId5"/>
    <p:sldId id="322" r:id="rId6"/>
    <p:sldId id="323" r:id="rId7"/>
    <p:sldId id="321" r:id="rId8"/>
    <p:sldId id="315" r:id="rId9"/>
    <p:sldId id="324" r:id="rId10"/>
    <p:sldId id="316" r:id="rId11"/>
    <p:sldId id="30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9104" autoAdjust="0"/>
  </p:normalViewPr>
  <p:slideViewPr>
    <p:cSldViewPr>
      <p:cViewPr>
        <p:scale>
          <a:sx n="76" d="100"/>
          <a:sy n="76" d="100"/>
        </p:scale>
        <p:origin x="-133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BDF37-8F55-4F9B-A380-19F599DF1166}" type="datetimeFigureOut">
              <a:rPr lang="en-IN" smtClean="0"/>
              <a:pPr/>
              <a:t>10-07-2014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82776-6CB9-49FC-950A-30E6D7E2B6B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8762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CBAC1-7789-4357-8BC1-FDFE429D0286}" type="datetimeFigureOut">
              <a:rPr lang="en-IN" smtClean="0"/>
              <a:pPr/>
              <a:t>10-07-2014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DC45B-2D3A-4376-B666-25951CC3BE0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3415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DC45B-2D3A-4376-B666-25951CC3BE05}" type="slidenum">
              <a:rPr lang="en-IN" smtClean="0"/>
              <a:pPr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67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truslaw.com/" TargetMode="External"/><Relationship Id="rId2" Type="http://schemas.openxmlformats.org/officeDocument/2006/relationships/hyperlink" Target="mailto:paul@petruslaw.com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778" y="2590800"/>
            <a:ext cx="727551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013210" y="5146788"/>
            <a:ext cx="24616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IN" sz="1400" dirty="0" smtClean="0"/>
              <a:t>Phone: </a:t>
            </a:r>
            <a:r>
              <a:rPr lang="en-IN" sz="1400" b="1" dirty="0" smtClean="0"/>
              <a:t>212.564.2440 </a:t>
            </a:r>
            <a:br>
              <a:rPr lang="en-IN" sz="1400" b="1" dirty="0" smtClean="0"/>
            </a:br>
            <a:r>
              <a:rPr lang="en-IN" sz="1400" b="1" dirty="0" smtClean="0">
                <a:hlinkClick r:id="rId2"/>
              </a:rPr>
              <a:t>paul@petruslaw.com</a:t>
            </a:r>
            <a:endParaRPr lang="en-IN" sz="1400" b="1" dirty="0" smtClean="0"/>
          </a:p>
          <a:p>
            <a:pPr marL="0" algn="ctr" defTabSz="914400" rtl="0" eaLnBrk="1" latinLnBrk="0" hangingPunct="1"/>
            <a:r>
              <a:rPr lang="en-IN" sz="1400" b="1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  <a:hlinkClick r:id="rId3"/>
              </a:rPr>
              <a:t>www.petruslaw.com</a:t>
            </a:r>
            <a:endParaRPr lang="en-IN" sz="1400" b="1" kern="1200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24930" y="5105400"/>
            <a:ext cx="4799289" cy="747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Disclaimer:</a:t>
            </a:r>
          </a:p>
          <a:p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tips in this presentation are general in nature.</a:t>
            </a:r>
            <a:r>
              <a:rPr lang="en-US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Please use your discretion while following them. The author does not guarantee legal validity of the tips contained herein.</a:t>
            </a:r>
            <a:endParaRPr lang="en-IN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2514600"/>
            <a:ext cx="7162800" cy="327660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buNone/>
              <a:defRPr lang="en-US" sz="2400" b="1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70" y="1676400"/>
            <a:ext cx="7735330" cy="1066800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2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870" y="2971800"/>
            <a:ext cx="7735330" cy="3276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48" y="1752600"/>
            <a:ext cx="7697752" cy="990600"/>
          </a:xfrm>
        </p:spPr>
        <p:txBody>
          <a:bodyPr anchor="ctr">
            <a:normAutofit/>
          </a:bodyPr>
          <a:lstStyle>
            <a:lvl1pPr algn="ctr">
              <a:defRPr sz="36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0" y="2895600"/>
            <a:ext cx="2895600" cy="320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870" y="2895600"/>
            <a:ext cx="4534930" cy="32004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2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6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7" name="Straight Connector 16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5735" y="3352801"/>
            <a:ext cx="8229600" cy="990600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n-US" dirty="0" smtClean="0"/>
              <a:t>Add title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4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5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6" name="Straight Connector 15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60" r:id="rId3"/>
    <p:sldLayoutId id="2147483657" r:id="rId4"/>
    <p:sldLayoutId id="214748365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truslaw.com/" TargetMode="External"/><Relationship Id="rId2" Type="http://schemas.openxmlformats.org/officeDocument/2006/relationships/hyperlink" Target="mailto:paul@petruslaw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90600" y="2667000"/>
            <a:ext cx="7275513" cy="1600200"/>
          </a:xfrm>
        </p:spPr>
        <p:txBody>
          <a:bodyPr/>
          <a:lstStyle/>
          <a:p>
            <a:r>
              <a:rPr lang="en-IN" dirty="0">
                <a:solidFill>
                  <a:schemeClr val="accent1"/>
                </a:solidFill>
              </a:rPr>
              <a:t>Under 21 Drinking </a:t>
            </a:r>
            <a:r>
              <a:rPr lang="en-IN" dirty="0" smtClean="0">
                <a:solidFill>
                  <a:schemeClr val="accent1"/>
                </a:solidFill>
              </a:rPr>
              <a:t>is </a:t>
            </a:r>
            <a:r>
              <a:rPr lang="en-IN" dirty="0">
                <a:solidFill>
                  <a:schemeClr val="accent1"/>
                </a:solidFill>
              </a:rPr>
              <a:t>a Crime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Contact Juvenile Defense Attorney, New York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/>
              <a:t>Mr. Petrus understands that if your child has been accused of breaking the law, you will want representation considerate of your child’s unique situation.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Mr</a:t>
            </a:r>
            <a:r>
              <a:rPr lang="en-IN" dirty="0"/>
              <a:t>. Petrus will provided such representation and also listens to the concerns of parents.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4284016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3000" dirty="0" smtClean="0"/>
              <a:t>Contact Us:</a:t>
            </a:r>
          </a:p>
          <a:p>
            <a:pPr algn="ctr"/>
            <a:r>
              <a:rPr lang="en-US" dirty="0" smtClean="0"/>
              <a:t>Paul D. Petrus, Jr.</a:t>
            </a:r>
            <a:r>
              <a:rPr lang="en-IN" dirty="0"/>
              <a:t> </a:t>
            </a:r>
            <a:endParaRPr lang="en-IN" dirty="0" smtClean="0"/>
          </a:p>
          <a:p>
            <a:pPr algn="ctr"/>
            <a:r>
              <a:rPr lang="en-IN" dirty="0"/>
              <a:t>NYC Juvenile </a:t>
            </a:r>
            <a:r>
              <a:rPr lang="en-IN" dirty="0" smtClean="0"/>
              <a:t>Defense </a:t>
            </a:r>
            <a:r>
              <a:rPr lang="en-IN" dirty="0"/>
              <a:t>A</a:t>
            </a:r>
            <a:r>
              <a:rPr lang="en-IN" dirty="0" smtClean="0"/>
              <a:t>ttorney</a:t>
            </a:r>
          </a:p>
          <a:p>
            <a:pPr algn="ctr"/>
            <a:r>
              <a:rPr lang="en-US" b="0" dirty="0" smtClean="0"/>
              <a:t>The </a:t>
            </a:r>
            <a:r>
              <a:rPr lang="en-US" b="0" dirty="0"/>
              <a:t>Empire State </a:t>
            </a:r>
            <a:r>
              <a:rPr lang="en-US" b="0" dirty="0" smtClean="0"/>
              <a:t>Building, 350 </a:t>
            </a:r>
            <a:r>
              <a:rPr lang="en-US" b="0" dirty="0"/>
              <a:t>Fifth Avenue, </a:t>
            </a:r>
            <a:endParaRPr lang="en-US" b="0" dirty="0" smtClean="0"/>
          </a:p>
          <a:p>
            <a:pPr algn="ctr"/>
            <a:r>
              <a:rPr lang="en-US" b="0" dirty="0" smtClean="0"/>
              <a:t>Suite 3601,New </a:t>
            </a:r>
            <a:r>
              <a:rPr lang="en-US" b="0" dirty="0"/>
              <a:t>York, NY </a:t>
            </a:r>
            <a:r>
              <a:rPr lang="en-US" b="0" dirty="0" smtClean="0"/>
              <a:t>10118</a:t>
            </a:r>
          </a:p>
          <a:p>
            <a:pPr algn="ctr"/>
            <a:r>
              <a:rPr lang="en-US" b="0" dirty="0" smtClean="0"/>
              <a:t>Ph. No.</a:t>
            </a:r>
            <a:r>
              <a:rPr lang="en-US" dirty="0" smtClean="0"/>
              <a:t>212.564.2440</a:t>
            </a:r>
            <a:endParaRPr lang="en-US" dirty="0"/>
          </a:p>
          <a:p>
            <a:pPr algn="ctr"/>
            <a:r>
              <a:rPr lang="en-US" b="0" dirty="0" smtClean="0"/>
              <a:t>Email: </a:t>
            </a:r>
            <a:r>
              <a:rPr lang="en-US" b="0" u="sng" dirty="0" smtClean="0">
                <a:hlinkClick r:id="rId2"/>
              </a:rPr>
              <a:t>paul@petruslaw.com</a:t>
            </a:r>
            <a:endParaRPr lang="en-US" b="0" u="sng" dirty="0" smtClean="0"/>
          </a:p>
          <a:p>
            <a:pPr algn="ctr"/>
            <a:r>
              <a:rPr lang="en-US" b="0" u="sng" dirty="0" smtClean="0">
                <a:hlinkClick r:id="rId3"/>
              </a:rPr>
              <a:t>www.petruslaw.com</a:t>
            </a:r>
            <a:r>
              <a:rPr lang="en-US" b="0" dirty="0" smtClean="0"/>
              <a:t> </a:t>
            </a:r>
            <a:endParaRPr lang="en-US" b="0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chemeClr val="accent1"/>
                </a:solidFill>
              </a:rPr>
              <a:t>Juvenile Defense Attorney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IN" dirty="0" smtClean="0"/>
              <a:t>Criminal </a:t>
            </a:r>
            <a:r>
              <a:rPr lang="en-IN" dirty="0"/>
              <a:t>defense in juvenile court is very different from the adult juvenile justice system. </a:t>
            </a:r>
            <a:endParaRPr lang="en-IN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IN" dirty="0" smtClean="0"/>
              <a:t>Talk </a:t>
            </a:r>
            <a:r>
              <a:rPr lang="en-IN" dirty="0"/>
              <a:t>with Juvenile defense attorney New </a:t>
            </a:r>
            <a:r>
              <a:rPr lang="en-IN" dirty="0" smtClean="0"/>
              <a:t>York who </a:t>
            </a:r>
            <a:r>
              <a:rPr lang="en-IN" dirty="0"/>
              <a:t>has experience in juvenile court for the particular jurisdiction in which your adolescent son or daughter is charged.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0023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What is Juvenile Criminal law?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Juvenile </a:t>
            </a:r>
            <a:r>
              <a:rPr lang="en-IN" dirty="0"/>
              <a:t>crime law only deals with under-age individuals, who are treated very differently than adults in criminal law, and usually have their own courts of law. 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In </a:t>
            </a:r>
            <a:r>
              <a:rPr lang="en-IN" dirty="0"/>
              <a:t>Connecticut, New York, and North Carolina, a juvenile is a person under the age of 16.</a:t>
            </a:r>
          </a:p>
        </p:txBody>
      </p:sp>
    </p:spTree>
    <p:extLst>
      <p:ext uri="{BB962C8B-B14F-4D97-AF65-F5344CB8AC3E}">
        <p14:creationId xmlns:p14="http://schemas.microsoft.com/office/powerpoint/2010/main" val="124652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Juvenile Drinking Laws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/>
              <a:t>The laws regarding juvenile drinking vary considerably from state to state.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Depending </a:t>
            </a:r>
            <a:r>
              <a:rPr lang="en-IN" dirty="0"/>
              <a:t>on where you or your child lives and the circumstances involved, the juvenile offense of underage drinking might result in no punishment at all or a </a:t>
            </a:r>
            <a:r>
              <a:rPr lang="en-IN" dirty="0" err="1"/>
              <a:t>misdemeanor</a:t>
            </a:r>
            <a:r>
              <a:rPr lang="en-IN" dirty="0"/>
              <a:t> charge.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The </a:t>
            </a:r>
            <a:r>
              <a:rPr lang="en-IN" dirty="0"/>
              <a:t>legal drinking age is 21 in all states.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766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Juvenile Drinking -  Status Offense…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/>
              <a:t>Some states consider juvenile drinking a "status offense" - an activity that is legal for an adult but illegal for a minor.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In </a:t>
            </a:r>
            <a:r>
              <a:rPr lang="en-IN" dirty="0"/>
              <a:t>states where minors become adults at age 18, this status offense creates confusion.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When </a:t>
            </a:r>
            <a:r>
              <a:rPr lang="en-IN" dirty="0"/>
              <a:t>legal adults under the age of 21 consume alcohol, the law can charge them as adults.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6589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Juvenile Drinking -  Status Offense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In </a:t>
            </a:r>
            <a:r>
              <a:rPr lang="en-IN" dirty="0"/>
              <a:t>states that consider juvenile drinking a status offense, an arresting officer might release offenders younger than 18 into their parents' custody.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Alternatively</a:t>
            </a:r>
            <a:r>
              <a:rPr lang="en-IN" dirty="0"/>
              <a:t>, they might charge them with a minor offense that generally does not involve juvenile detention.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028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Laws </a:t>
            </a:r>
            <a:r>
              <a:rPr lang="en-IN" dirty="0" smtClean="0"/>
              <a:t>Based </a:t>
            </a:r>
            <a:r>
              <a:rPr lang="en-IN" dirty="0"/>
              <a:t>on Location and Circumstances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/>
              <a:t>Many states base the offense of juvenile drinking on where the child is drinking and with </a:t>
            </a:r>
            <a:r>
              <a:rPr lang="en-IN" dirty="0" smtClean="0"/>
              <a:t>whom.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/>
              <a:t>F</a:t>
            </a:r>
            <a:r>
              <a:rPr lang="en-IN" dirty="0" smtClean="0"/>
              <a:t>ew </a:t>
            </a:r>
            <a:r>
              <a:rPr lang="en-IN" dirty="0"/>
              <a:t>states allow a minor going </a:t>
            </a:r>
            <a:r>
              <a:rPr lang="en-IN" dirty="0" smtClean="0"/>
              <a:t>into </a:t>
            </a:r>
            <a:r>
              <a:rPr lang="en-IN" dirty="0"/>
              <a:t>a bar or drinking </a:t>
            </a:r>
            <a:r>
              <a:rPr lang="en-IN" dirty="0" smtClean="0"/>
              <a:t>establishment with </a:t>
            </a:r>
            <a:r>
              <a:rPr lang="en-IN" dirty="0"/>
              <a:t>a parent or guardian.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More </a:t>
            </a:r>
            <a:r>
              <a:rPr lang="en-IN" dirty="0"/>
              <a:t>than half of all states allow a minor to drink at home or on private property with a parent's consent.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44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Penalties 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Younger </a:t>
            </a:r>
            <a:r>
              <a:rPr lang="en-IN" dirty="0"/>
              <a:t>teenagers may face restrictions on their driver's licenses.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There </a:t>
            </a:r>
            <a:r>
              <a:rPr lang="en-IN" dirty="0"/>
              <a:t>may be fines or even jail time if the underage drinker is over 18.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5617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Adults Can Be Charged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/>
              <a:t>In some states, adults who serve liquor to juveniles or knowingly allow juveniles to consume alcohol in their homes can be charged with a criminal offense.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If </a:t>
            </a:r>
            <a:r>
              <a:rPr lang="en-IN" dirty="0"/>
              <a:t>juveniles are hurt or killed after drinking in a private residence, the adults responsible for the residence might face charges.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In some states</a:t>
            </a:r>
            <a:r>
              <a:rPr lang="en-IN" dirty="0"/>
              <a:t>, parents will be charged even if they're not at home and therefore unaware that the juveniles are drinking.</a:t>
            </a:r>
          </a:p>
        </p:txBody>
      </p:sp>
    </p:spTree>
    <p:extLst>
      <p:ext uri="{BB962C8B-B14F-4D97-AF65-F5344CB8AC3E}">
        <p14:creationId xmlns:p14="http://schemas.microsoft.com/office/powerpoint/2010/main" val="497294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1710</TotalTime>
  <Words>533</Words>
  <Application>Microsoft Office PowerPoint</Application>
  <PresentationFormat>On-screen Show (4:3)</PresentationFormat>
  <Paragraphs>43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Rhinoplasty</dc:title>
  <dc:creator>Thakur</dc:creator>
  <cp:lastModifiedBy>Anu</cp:lastModifiedBy>
  <cp:revision>185</cp:revision>
  <dcterms:created xsi:type="dcterms:W3CDTF">2006-08-16T00:00:00Z</dcterms:created>
  <dcterms:modified xsi:type="dcterms:W3CDTF">2014-07-10T04:28:37Z</dcterms:modified>
</cp:coreProperties>
</file>